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2" r:id="rId17"/>
    <p:sldId id="274" r:id="rId18"/>
    <p:sldId id="273" r:id="rId19"/>
    <p:sldId id="276" r:id="rId20"/>
    <p:sldId id="277" r:id="rId21"/>
    <p:sldId id="278" r:id="rId22"/>
    <p:sldId id="279" r:id="rId23"/>
    <p:sldId id="271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97D45F-EF08-4CFF-97EA-48B162BD7A45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B7CFB381-F354-42A0-BCE0-F508A5F0B0A0}">
      <dgm:prSet/>
      <dgm:spPr/>
      <dgm:t>
        <a:bodyPr/>
        <a:lstStyle/>
        <a:p>
          <a:r>
            <a:rPr lang="en-US" b="1"/>
            <a:t>Pere IV vs. </a:t>
          </a:r>
          <a:endParaRPr lang="en-US"/>
        </a:p>
      </dgm:t>
    </dgm:pt>
    <dgm:pt modelId="{49D39BB7-9582-4793-8718-68E538A59B0D}" type="parTrans" cxnId="{EC5C0E7C-91EF-48A7-9D2C-AC9592818B03}">
      <dgm:prSet/>
      <dgm:spPr/>
      <dgm:t>
        <a:bodyPr/>
        <a:lstStyle/>
        <a:p>
          <a:endParaRPr lang="en-US"/>
        </a:p>
      </dgm:t>
    </dgm:pt>
    <dgm:pt modelId="{FA6F4B03-4A57-44CC-98F3-A4EA69137D89}" type="sibTrans" cxnId="{EC5C0E7C-91EF-48A7-9D2C-AC9592818B03}">
      <dgm:prSet/>
      <dgm:spPr/>
      <dgm:t>
        <a:bodyPr/>
        <a:lstStyle/>
        <a:p>
          <a:endParaRPr lang="en-US"/>
        </a:p>
      </dgm:t>
    </dgm:pt>
    <dgm:pt modelId="{7E71C6CC-93E4-4890-90AF-6B2BE65ECE02}">
      <dgm:prSet/>
      <dgm:spPr/>
      <dgm:t>
        <a:bodyPr/>
        <a:lstStyle/>
        <a:p>
          <a:r>
            <a:rPr lang="en-US" b="1"/>
            <a:t>his nobles (Aragon and Valencia)</a:t>
          </a:r>
          <a:endParaRPr lang="en-US"/>
        </a:p>
      </dgm:t>
    </dgm:pt>
    <dgm:pt modelId="{75E76CB4-EAD4-45F9-A2E9-23A748C96C48}" type="parTrans" cxnId="{AAE830D4-00C4-48A4-B49E-D1B5E859BDE0}">
      <dgm:prSet/>
      <dgm:spPr/>
      <dgm:t>
        <a:bodyPr/>
        <a:lstStyle/>
        <a:p>
          <a:endParaRPr lang="en-US"/>
        </a:p>
      </dgm:t>
    </dgm:pt>
    <dgm:pt modelId="{EA63F3E1-08D9-4DC1-85D6-4D8873A8E57F}" type="sibTrans" cxnId="{AAE830D4-00C4-48A4-B49E-D1B5E859BDE0}">
      <dgm:prSet/>
      <dgm:spPr/>
      <dgm:t>
        <a:bodyPr/>
        <a:lstStyle/>
        <a:p>
          <a:endParaRPr lang="en-US"/>
        </a:p>
      </dgm:t>
    </dgm:pt>
    <dgm:pt modelId="{6EFB15B9-EE3A-416F-B3C9-97CFB8079A19}">
      <dgm:prSet/>
      <dgm:spPr/>
      <dgm:t>
        <a:bodyPr/>
        <a:lstStyle/>
        <a:p>
          <a:r>
            <a:rPr lang="en-US" b="1"/>
            <a:t>Catholic Church officials</a:t>
          </a:r>
          <a:endParaRPr lang="en-US"/>
        </a:p>
      </dgm:t>
    </dgm:pt>
    <dgm:pt modelId="{795523F9-6C33-4F4F-9FBE-9FBF535F3550}" type="parTrans" cxnId="{75EF7136-716E-4B72-8444-67EBA2DDDC0E}">
      <dgm:prSet/>
      <dgm:spPr/>
      <dgm:t>
        <a:bodyPr/>
        <a:lstStyle/>
        <a:p>
          <a:endParaRPr lang="en-US"/>
        </a:p>
      </dgm:t>
    </dgm:pt>
    <dgm:pt modelId="{69226D69-C88D-4C0A-9452-8E8209656B3C}" type="sibTrans" cxnId="{75EF7136-716E-4B72-8444-67EBA2DDDC0E}">
      <dgm:prSet/>
      <dgm:spPr/>
      <dgm:t>
        <a:bodyPr/>
        <a:lstStyle/>
        <a:p>
          <a:endParaRPr lang="en-US"/>
        </a:p>
      </dgm:t>
    </dgm:pt>
    <dgm:pt modelId="{0213B1BF-5AF1-EB40-B49D-A6BE656848DB}" type="pres">
      <dgm:prSet presAssocID="{7397D45F-EF08-4CFF-97EA-48B162BD7A45}" presName="linear" presStyleCnt="0">
        <dgm:presLayoutVars>
          <dgm:animLvl val="lvl"/>
          <dgm:resizeHandles val="exact"/>
        </dgm:presLayoutVars>
      </dgm:prSet>
      <dgm:spPr/>
    </dgm:pt>
    <dgm:pt modelId="{703D3179-D34C-9D4A-8BD0-C7ADF262F64E}" type="pres">
      <dgm:prSet presAssocID="{B7CFB381-F354-42A0-BCE0-F508A5F0B0A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080FFE6-C795-1248-82BC-5E21084216A0}" type="pres">
      <dgm:prSet presAssocID="{B7CFB381-F354-42A0-BCE0-F508A5F0B0A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5EF7136-716E-4B72-8444-67EBA2DDDC0E}" srcId="{B7CFB381-F354-42A0-BCE0-F508A5F0B0A0}" destId="{6EFB15B9-EE3A-416F-B3C9-97CFB8079A19}" srcOrd="1" destOrd="0" parTransId="{795523F9-6C33-4F4F-9FBE-9FBF535F3550}" sibTransId="{69226D69-C88D-4C0A-9452-8E8209656B3C}"/>
    <dgm:cxn modelId="{B262037C-CF6C-2547-84A1-0803F43F0977}" type="presOf" srcId="{7397D45F-EF08-4CFF-97EA-48B162BD7A45}" destId="{0213B1BF-5AF1-EB40-B49D-A6BE656848DB}" srcOrd="0" destOrd="0" presId="urn:microsoft.com/office/officeart/2005/8/layout/vList2"/>
    <dgm:cxn modelId="{EC5C0E7C-91EF-48A7-9D2C-AC9592818B03}" srcId="{7397D45F-EF08-4CFF-97EA-48B162BD7A45}" destId="{B7CFB381-F354-42A0-BCE0-F508A5F0B0A0}" srcOrd="0" destOrd="0" parTransId="{49D39BB7-9582-4793-8718-68E538A59B0D}" sibTransId="{FA6F4B03-4A57-44CC-98F3-A4EA69137D89}"/>
    <dgm:cxn modelId="{4E536089-303F-BC4E-826F-11CFF8762E70}" type="presOf" srcId="{7E71C6CC-93E4-4890-90AF-6B2BE65ECE02}" destId="{8080FFE6-C795-1248-82BC-5E21084216A0}" srcOrd="0" destOrd="0" presId="urn:microsoft.com/office/officeart/2005/8/layout/vList2"/>
    <dgm:cxn modelId="{4CBB3496-8F05-C74E-A675-2CC16717A4C8}" type="presOf" srcId="{B7CFB381-F354-42A0-BCE0-F508A5F0B0A0}" destId="{703D3179-D34C-9D4A-8BD0-C7ADF262F64E}" srcOrd="0" destOrd="0" presId="urn:microsoft.com/office/officeart/2005/8/layout/vList2"/>
    <dgm:cxn modelId="{A9F7A5B6-B305-8A45-B21C-730EE11F70F3}" type="presOf" srcId="{6EFB15B9-EE3A-416F-B3C9-97CFB8079A19}" destId="{8080FFE6-C795-1248-82BC-5E21084216A0}" srcOrd="0" destOrd="1" presId="urn:microsoft.com/office/officeart/2005/8/layout/vList2"/>
    <dgm:cxn modelId="{AAE830D4-00C4-48A4-B49E-D1B5E859BDE0}" srcId="{B7CFB381-F354-42A0-BCE0-F508A5F0B0A0}" destId="{7E71C6CC-93E4-4890-90AF-6B2BE65ECE02}" srcOrd="0" destOrd="0" parTransId="{75E76CB4-EAD4-45F9-A2E9-23A748C96C48}" sibTransId="{EA63F3E1-08D9-4DC1-85D6-4D8873A8E57F}"/>
    <dgm:cxn modelId="{DCF6E346-70BA-F64B-A845-9FD3D8CD3FE7}" type="presParOf" srcId="{0213B1BF-5AF1-EB40-B49D-A6BE656848DB}" destId="{703D3179-D34C-9D4A-8BD0-C7ADF262F64E}" srcOrd="0" destOrd="0" presId="urn:microsoft.com/office/officeart/2005/8/layout/vList2"/>
    <dgm:cxn modelId="{1899D289-527F-764D-8EF3-163CE8EA8A79}" type="presParOf" srcId="{0213B1BF-5AF1-EB40-B49D-A6BE656848DB}" destId="{8080FFE6-C795-1248-82BC-5E21084216A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8C08C5-13AE-44A8-9180-73ADAC64D56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2D0664C-5788-472D-8E9B-E9AEF27D1329}">
      <dgm:prSet/>
      <dgm:spPr/>
      <dgm:t>
        <a:bodyPr/>
        <a:lstStyle/>
        <a:p>
          <a:r>
            <a:rPr lang="en-US"/>
            <a:t>Tension between lords and peasants</a:t>
          </a:r>
        </a:p>
      </dgm:t>
    </dgm:pt>
    <dgm:pt modelId="{D4D2D04E-06A0-419F-9F5D-44A229DFC841}" type="parTrans" cxnId="{8F00E0CE-5111-4E0A-9980-0FF389E18399}">
      <dgm:prSet/>
      <dgm:spPr/>
      <dgm:t>
        <a:bodyPr/>
        <a:lstStyle/>
        <a:p>
          <a:endParaRPr lang="en-US"/>
        </a:p>
      </dgm:t>
    </dgm:pt>
    <dgm:pt modelId="{FDCC857D-9ABE-4B34-9E95-93E4036BBA54}" type="sibTrans" cxnId="{8F00E0CE-5111-4E0A-9980-0FF389E18399}">
      <dgm:prSet/>
      <dgm:spPr/>
      <dgm:t>
        <a:bodyPr/>
        <a:lstStyle/>
        <a:p>
          <a:endParaRPr lang="en-US"/>
        </a:p>
      </dgm:t>
    </dgm:pt>
    <dgm:pt modelId="{D9D53ACD-2B94-4F11-9D36-1E33CBF86321}">
      <dgm:prSet/>
      <dgm:spPr/>
      <dgm:t>
        <a:bodyPr/>
        <a:lstStyle/>
        <a:p>
          <a:r>
            <a:rPr lang="en-US"/>
            <a:t>E.g. of Catalonia</a:t>
          </a:r>
        </a:p>
      </dgm:t>
    </dgm:pt>
    <dgm:pt modelId="{97C63035-B2D0-4F77-BD1D-D88C60D21CD3}" type="parTrans" cxnId="{C013227A-E965-41A7-9763-0861F7135AF0}">
      <dgm:prSet/>
      <dgm:spPr/>
      <dgm:t>
        <a:bodyPr/>
        <a:lstStyle/>
        <a:p>
          <a:endParaRPr lang="en-US"/>
        </a:p>
      </dgm:t>
    </dgm:pt>
    <dgm:pt modelId="{58845C80-7891-4C41-9B54-33536DEE76EA}" type="sibTrans" cxnId="{C013227A-E965-41A7-9763-0861F7135AF0}">
      <dgm:prSet/>
      <dgm:spPr/>
      <dgm:t>
        <a:bodyPr/>
        <a:lstStyle/>
        <a:p>
          <a:endParaRPr lang="en-US"/>
        </a:p>
      </dgm:t>
    </dgm:pt>
    <dgm:pt modelId="{C76909D6-9B4F-447D-B329-CE8D51D260D1}">
      <dgm:prSet/>
      <dgm:spPr/>
      <dgm:t>
        <a:bodyPr/>
        <a:lstStyle/>
        <a:p>
          <a:r>
            <a:rPr lang="en-US"/>
            <a:t>Shortage of labour</a:t>
          </a:r>
        </a:p>
      </dgm:t>
    </dgm:pt>
    <dgm:pt modelId="{EC2C3C0D-4BE5-421C-9008-5D93B3DE2B94}" type="parTrans" cxnId="{5ECA5722-2C07-40AC-9872-C46A1444347F}">
      <dgm:prSet/>
      <dgm:spPr/>
      <dgm:t>
        <a:bodyPr/>
        <a:lstStyle/>
        <a:p>
          <a:endParaRPr lang="en-US"/>
        </a:p>
      </dgm:t>
    </dgm:pt>
    <dgm:pt modelId="{B37B9056-D65A-4CA1-A094-89C5EA29464E}" type="sibTrans" cxnId="{5ECA5722-2C07-40AC-9872-C46A1444347F}">
      <dgm:prSet/>
      <dgm:spPr/>
      <dgm:t>
        <a:bodyPr/>
        <a:lstStyle/>
        <a:p>
          <a:endParaRPr lang="en-US"/>
        </a:p>
      </dgm:t>
    </dgm:pt>
    <dgm:pt modelId="{5AB35835-33B2-434F-84EA-101F8B0D74A2}">
      <dgm:prSet/>
      <dgm:spPr/>
      <dgm:t>
        <a:bodyPr/>
        <a:lstStyle/>
        <a:p>
          <a:r>
            <a:rPr lang="en-US"/>
            <a:t>Conflict over control of land</a:t>
          </a:r>
        </a:p>
      </dgm:t>
    </dgm:pt>
    <dgm:pt modelId="{4FBD873A-18B6-4D3D-B42C-1E746EB744C7}" type="parTrans" cxnId="{07AEA87C-5E6E-42D5-95ED-7145BCE8481E}">
      <dgm:prSet/>
      <dgm:spPr/>
      <dgm:t>
        <a:bodyPr/>
        <a:lstStyle/>
        <a:p>
          <a:endParaRPr lang="en-US"/>
        </a:p>
      </dgm:t>
    </dgm:pt>
    <dgm:pt modelId="{5FF07245-F2DA-4350-AB47-D8547A737337}" type="sibTrans" cxnId="{07AEA87C-5E6E-42D5-95ED-7145BCE8481E}">
      <dgm:prSet/>
      <dgm:spPr/>
      <dgm:t>
        <a:bodyPr/>
        <a:lstStyle/>
        <a:p>
          <a:endParaRPr lang="en-US"/>
        </a:p>
      </dgm:t>
    </dgm:pt>
    <dgm:pt modelId="{28747AF1-4AC2-487C-A5A7-5C407BA87429}">
      <dgm:prSet/>
      <dgm:spPr/>
      <dgm:t>
        <a:bodyPr/>
        <a:lstStyle/>
        <a:p>
          <a:r>
            <a:rPr lang="en-US"/>
            <a:t>Enactment of serfdom</a:t>
          </a:r>
        </a:p>
      </dgm:t>
    </dgm:pt>
    <dgm:pt modelId="{78ACB292-1F4B-49CE-8092-F9F2BFEFFF2E}" type="parTrans" cxnId="{67FBFACD-AA51-49C8-8DAD-805F98CAEF20}">
      <dgm:prSet/>
      <dgm:spPr/>
      <dgm:t>
        <a:bodyPr/>
        <a:lstStyle/>
        <a:p>
          <a:endParaRPr lang="en-US"/>
        </a:p>
      </dgm:t>
    </dgm:pt>
    <dgm:pt modelId="{5DFB6FC2-A0DE-4A3B-A324-8DFE809F99CD}" type="sibTrans" cxnId="{67FBFACD-AA51-49C8-8DAD-805F98CAEF20}">
      <dgm:prSet/>
      <dgm:spPr/>
      <dgm:t>
        <a:bodyPr/>
        <a:lstStyle/>
        <a:p>
          <a:endParaRPr lang="en-US"/>
        </a:p>
      </dgm:t>
    </dgm:pt>
    <dgm:pt modelId="{1E1D9C03-6FE9-4A1E-BB85-51873B6AF656}">
      <dgm:prSet/>
      <dgm:spPr/>
      <dgm:t>
        <a:bodyPr/>
        <a:lstStyle/>
        <a:p>
          <a:r>
            <a:rPr lang="en-US"/>
            <a:t>Expansion of </a:t>
          </a:r>
          <a:r>
            <a:rPr lang="en-US" i="1"/>
            <a:t>mals usos</a:t>
          </a:r>
          <a:r>
            <a:rPr lang="en-US"/>
            <a:t> (bad customs)</a:t>
          </a:r>
        </a:p>
      </dgm:t>
    </dgm:pt>
    <dgm:pt modelId="{7901B6BD-D129-44CB-A18E-0129E3DA3D16}" type="parTrans" cxnId="{BA91C83E-FF77-4CCD-B526-D3479591A396}">
      <dgm:prSet/>
      <dgm:spPr/>
      <dgm:t>
        <a:bodyPr/>
        <a:lstStyle/>
        <a:p>
          <a:endParaRPr lang="en-US"/>
        </a:p>
      </dgm:t>
    </dgm:pt>
    <dgm:pt modelId="{8F3FEAAC-9F37-4B75-BDB9-62427461180B}" type="sibTrans" cxnId="{BA91C83E-FF77-4CCD-B526-D3479591A396}">
      <dgm:prSet/>
      <dgm:spPr/>
      <dgm:t>
        <a:bodyPr/>
        <a:lstStyle/>
        <a:p>
          <a:endParaRPr lang="en-US"/>
        </a:p>
      </dgm:t>
    </dgm:pt>
    <dgm:pt modelId="{8CE6D293-8ED5-F549-86DB-B9CCE86DA7BA}" type="pres">
      <dgm:prSet presAssocID="{9A8C08C5-13AE-44A8-9180-73ADAC64D56D}" presName="Name0" presStyleCnt="0">
        <dgm:presLayoutVars>
          <dgm:dir/>
          <dgm:animLvl val="lvl"/>
          <dgm:resizeHandles val="exact"/>
        </dgm:presLayoutVars>
      </dgm:prSet>
      <dgm:spPr/>
    </dgm:pt>
    <dgm:pt modelId="{1465E27E-CFF1-1B44-88E5-FAC6F975E899}" type="pres">
      <dgm:prSet presAssocID="{32D0664C-5788-472D-8E9B-E9AEF27D1329}" presName="composite" presStyleCnt="0"/>
      <dgm:spPr/>
    </dgm:pt>
    <dgm:pt modelId="{74216596-4609-9B41-8DC0-38B5DFBA78FE}" type="pres">
      <dgm:prSet presAssocID="{32D0664C-5788-472D-8E9B-E9AEF27D1329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1A96F583-034A-C54A-ACB1-A0CB40FCAA34}" type="pres">
      <dgm:prSet presAssocID="{32D0664C-5788-472D-8E9B-E9AEF27D1329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5ECA5722-2C07-40AC-9872-C46A1444347F}" srcId="{D9D53ACD-2B94-4F11-9D36-1E33CBF86321}" destId="{C76909D6-9B4F-447D-B329-CE8D51D260D1}" srcOrd="0" destOrd="0" parTransId="{EC2C3C0D-4BE5-421C-9008-5D93B3DE2B94}" sibTransId="{B37B9056-D65A-4CA1-A094-89C5EA29464E}"/>
    <dgm:cxn modelId="{BA91C83E-FF77-4CCD-B526-D3479591A396}" srcId="{D9D53ACD-2B94-4F11-9D36-1E33CBF86321}" destId="{1E1D9C03-6FE9-4A1E-BB85-51873B6AF656}" srcOrd="3" destOrd="0" parTransId="{7901B6BD-D129-44CB-A18E-0129E3DA3D16}" sibTransId="{8F3FEAAC-9F37-4B75-BDB9-62427461180B}"/>
    <dgm:cxn modelId="{5CF30E42-9BC0-FF46-9931-4EA0D69CFE05}" type="presOf" srcId="{1E1D9C03-6FE9-4A1E-BB85-51873B6AF656}" destId="{1A96F583-034A-C54A-ACB1-A0CB40FCAA34}" srcOrd="0" destOrd="4" presId="urn:microsoft.com/office/officeart/2005/8/layout/hList1"/>
    <dgm:cxn modelId="{00B3265A-D133-B849-A254-ED912F49CE96}" type="presOf" srcId="{D9D53ACD-2B94-4F11-9D36-1E33CBF86321}" destId="{1A96F583-034A-C54A-ACB1-A0CB40FCAA34}" srcOrd="0" destOrd="0" presId="urn:microsoft.com/office/officeart/2005/8/layout/hList1"/>
    <dgm:cxn modelId="{C40D9974-342F-B94E-B4C7-0286078356FC}" type="presOf" srcId="{28747AF1-4AC2-487C-A5A7-5C407BA87429}" destId="{1A96F583-034A-C54A-ACB1-A0CB40FCAA34}" srcOrd="0" destOrd="3" presId="urn:microsoft.com/office/officeart/2005/8/layout/hList1"/>
    <dgm:cxn modelId="{4D0ABC77-6AC1-544D-9B6C-48B21F5F356B}" type="presOf" srcId="{9A8C08C5-13AE-44A8-9180-73ADAC64D56D}" destId="{8CE6D293-8ED5-F549-86DB-B9CCE86DA7BA}" srcOrd="0" destOrd="0" presId="urn:microsoft.com/office/officeart/2005/8/layout/hList1"/>
    <dgm:cxn modelId="{C013227A-E965-41A7-9763-0861F7135AF0}" srcId="{32D0664C-5788-472D-8E9B-E9AEF27D1329}" destId="{D9D53ACD-2B94-4F11-9D36-1E33CBF86321}" srcOrd="0" destOrd="0" parTransId="{97C63035-B2D0-4F77-BD1D-D88C60D21CD3}" sibTransId="{58845C80-7891-4C41-9B54-33536DEE76EA}"/>
    <dgm:cxn modelId="{07AEA87C-5E6E-42D5-95ED-7145BCE8481E}" srcId="{D9D53ACD-2B94-4F11-9D36-1E33CBF86321}" destId="{5AB35835-33B2-434F-84EA-101F8B0D74A2}" srcOrd="1" destOrd="0" parTransId="{4FBD873A-18B6-4D3D-B42C-1E746EB744C7}" sibTransId="{5FF07245-F2DA-4350-AB47-D8547A737337}"/>
    <dgm:cxn modelId="{F2A1877F-47CF-F942-A528-3F87519888B8}" type="presOf" srcId="{32D0664C-5788-472D-8E9B-E9AEF27D1329}" destId="{74216596-4609-9B41-8DC0-38B5DFBA78FE}" srcOrd="0" destOrd="0" presId="urn:microsoft.com/office/officeart/2005/8/layout/hList1"/>
    <dgm:cxn modelId="{1C9B2FA9-28D5-2A46-A6C1-CC2C08A51839}" type="presOf" srcId="{5AB35835-33B2-434F-84EA-101F8B0D74A2}" destId="{1A96F583-034A-C54A-ACB1-A0CB40FCAA34}" srcOrd="0" destOrd="2" presId="urn:microsoft.com/office/officeart/2005/8/layout/hList1"/>
    <dgm:cxn modelId="{67FBFACD-AA51-49C8-8DAD-805F98CAEF20}" srcId="{D9D53ACD-2B94-4F11-9D36-1E33CBF86321}" destId="{28747AF1-4AC2-487C-A5A7-5C407BA87429}" srcOrd="2" destOrd="0" parTransId="{78ACB292-1F4B-49CE-8092-F9F2BFEFFF2E}" sibTransId="{5DFB6FC2-A0DE-4A3B-A324-8DFE809F99CD}"/>
    <dgm:cxn modelId="{8F00E0CE-5111-4E0A-9980-0FF389E18399}" srcId="{9A8C08C5-13AE-44A8-9180-73ADAC64D56D}" destId="{32D0664C-5788-472D-8E9B-E9AEF27D1329}" srcOrd="0" destOrd="0" parTransId="{D4D2D04E-06A0-419F-9F5D-44A229DFC841}" sibTransId="{FDCC857D-9ABE-4B34-9E95-93E4036BBA54}"/>
    <dgm:cxn modelId="{3FE6B7F8-108C-BB48-A20E-896AE304EA89}" type="presOf" srcId="{C76909D6-9B4F-447D-B329-CE8D51D260D1}" destId="{1A96F583-034A-C54A-ACB1-A0CB40FCAA34}" srcOrd="0" destOrd="1" presId="urn:microsoft.com/office/officeart/2005/8/layout/hList1"/>
    <dgm:cxn modelId="{B9FEBEB4-9C0D-CF43-8D9F-1AE5F1130196}" type="presParOf" srcId="{8CE6D293-8ED5-F549-86DB-B9CCE86DA7BA}" destId="{1465E27E-CFF1-1B44-88E5-FAC6F975E899}" srcOrd="0" destOrd="0" presId="urn:microsoft.com/office/officeart/2005/8/layout/hList1"/>
    <dgm:cxn modelId="{3C467F47-55D5-FB46-A1B0-513E19C23247}" type="presParOf" srcId="{1465E27E-CFF1-1B44-88E5-FAC6F975E899}" destId="{74216596-4609-9B41-8DC0-38B5DFBA78FE}" srcOrd="0" destOrd="0" presId="urn:microsoft.com/office/officeart/2005/8/layout/hList1"/>
    <dgm:cxn modelId="{AFA54C45-042F-B24D-A788-29E1EC2CB392}" type="presParOf" srcId="{1465E27E-CFF1-1B44-88E5-FAC6F975E899}" destId="{1A96F583-034A-C54A-ACB1-A0CB40FCAA3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D3179-D34C-9D4A-8BD0-C7ADF262F64E}">
      <dsp:nvSpPr>
        <dsp:cNvPr id="0" name=""/>
        <dsp:cNvSpPr/>
      </dsp:nvSpPr>
      <dsp:spPr>
        <a:xfrm>
          <a:off x="0" y="85660"/>
          <a:ext cx="3941499" cy="11512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/>
            <a:t>Pere IV vs. </a:t>
          </a:r>
          <a:endParaRPr lang="en-US" sz="4800" kern="1200"/>
        </a:p>
      </dsp:txBody>
      <dsp:txXfrm>
        <a:off x="56201" y="141861"/>
        <a:ext cx="3829097" cy="1038877"/>
      </dsp:txXfrm>
    </dsp:sp>
    <dsp:sp modelId="{8080FFE6-C795-1248-82BC-5E21084216A0}">
      <dsp:nvSpPr>
        <dsp:cNvPr id="0" name=""/>
        <dsp:cNvSpPr/>
      </dsp:nvSpPr>
      <dsp:spPr>
        <a:xfrm>
          <a:off x="0" y="1236940"/>
          <a:ext cx="3941499" cy="2831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143" tIns="60960" rIns="341376" bIns="60960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700" b="1" kern="1200"/>
            <a:t>his nobles (Aragon and Valencia)</a:t>
          </a:r>
          <a:endParaRPr lang="en-US" sz="3700" kern="120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700" b="1" kern="1200"/>
            <a:t>Catholic Church officials</a:t>
          </a:r>
          <a:endParaRPr lang="en-US" sz="3700" kern="1200"/>
        </a:p>
      </dsp:txBody>
      <dsp:txXfrm>
        <a:off x="0" y="1236940"/>
        <a:ext cx="3941499" cy="2831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16596-4609-9B41-8DC0-38B5DFBA78FE}">
      <dsp:nvSpPr>
        <dsp:cNvPr id="0" name=""/>
        <dsp:cNvSpPr/>
      </dsp:nvSpPr>
      <dsp:spPr>
        <a:xfrm>
          <a:off x="0" y="45014"/>
          <a:ext cx="5339254" cy="9898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Tension between lords and peasants</a:t>
          </a:r>
        </a:p>
      </dsp:txBody>
      <dsp:txXfrm>
        <a:off x="0" y="45014"/>
        <a:ext cx="5339254" cy="989803"/>
      </dsp:txXfrm>
    </dsp:sp>
    <dsp:sp modelId="{1A96F583-034A-C54A-ACB1-A0CB40FCAA34}">
      <dsp:nvSpPr>
        <dsp:cNvPr id="0" name=""/>
        <dsp:cNvSpPr/>
      </dsp:nvSpPr>
      <dsp:spPr>
        <a:xfrm>
          <a:off x="0" y="1034818"/>
          <a:ext cx="5339254" cy="28904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E.g. of Catalonia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Shortage of labour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Conflict over control of land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Enactment of serfdom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Expansion of </a:t>
          </a:r>
          <a:r>
            <a:rPr lang="en-US" sz="2700" i="1" kern="1200"/>
            <a:t>mals usos</a:t>
          </a:r>
          <a:r>
            <a:rPr lang="en-US" sz="2700" kern="1200"/>
            <a:t> (bad customs)</a:t>
          </a:r>
        </a:p>
      </dsp:txBody>
      <dsp:txXfrm>
        <a:off x="0" y="1034818"/>
        <a:ext cx="5339254" cy="2890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0A73D-0AAE-1842-A247-9913C2F27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EE0AC-07CE-C246-8DAC-ADF7FE6B3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5496-6073-AA4B-9FA1-ED4D531EC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2AA6-6207-EF4F-BC99-6AFA712E1C70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F3937-A2EC-A245-A07D-4166BDEE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3F4BB-7C4C-3042-98BE-B42D217A3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6206-7E02-9740-8079-75317ED85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15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4D131-025F-DC42-A575-93FCEF3BC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0025C-F2AF-B64B-B8F2-7F1CFCA9B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385DA-C0A4-A046-8544-3A9B7DBCA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2AA6-6207-EF4F-BC99-6AFA712E1C70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342F5-7F4D-9346-97DA-237DD139E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6F970-B794-0F45-9C83-AF855792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6206-7E02-9740-8079-75317ED85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80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833EB-B5D6-3B49-A2E6-158D5F0EE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AFC479-1F1A-8449-99A8-0FE455634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13BA8-3670-F24D-AA0B-6E9522313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2AA6-6207-EF4F-BC99-6AFA712E1C70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91FB5-464E-3943-ABE4-BE5744B79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48C97-8617-3040-B521-CC0BD087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6206-7E02-9740-8079-75317ED85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6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41156-56C6-2845-BFAB-3BA4DDFE3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0CE22-A23C-F042-B810-B0371F031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23345-C78D-7049-894C-A0C2A4D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2AA6-6207-EF4F-BC99-6AFA712E1C70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D22C5-762D-804D-A307-0AF0BF2C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E7E01-1EC0-2F49-870A-866CDF93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6206-7E02-9740-8079-75317ED85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3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09C8A-11A2-4145-A0C0-DEA944D7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3A62B-BFF1-344C-A3FA-32F441554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0D0C2-445F-8D4B-A946-5BA4C4994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2AA6-6207-EF4F-BC99-6AFA712E1C70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3BF49-EA89-5F48-A975-EBB632FF4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486F4-C3FA-5341-8BF8-97B7908AF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6206-7E02-9740-8079-75317ED85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7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3E762-7FEC-624E-9297-E321DCABE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254C2-B250-8D4D-B198-AFC9D596C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C548B9-91A4-8C4A-B9E1-CA44BBAE3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FA58B-59B7-5040-800C-66533F3FB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2AA6-6207-EF4F-BC99-6AFA712E1C70}" type="datetimeFigureOut">
              <a:rPr lang="en-US" smtClean="0"/>
              <a:t>6/8/21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710CC-9A8F-BC41-B633-BD7FACCCA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FF09D-CFB8-E246-8F69-C4C49636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6206-7E02-9740-8079-75317ED85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15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2F1E-A3AB-E240-93E9-10C07E86F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F4DC7-DD85-AD4B-A55F-EC3F57A2A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EEB6B-31B2-F647-9C06-632AA11AB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B796F-D842-754D-A790-C4BEF105E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36E29-B638-FC49-A4DF-92567E0899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E8D69A-9A23-D647-9E41-C8D333D73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2AA6-6207-EF4F-BC99-6AFA712E1C70}" type="datetimeFigureOut">
              <a:rPr lang="en-US" smtClean="0"/>
              <a:t>6/8/21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9E151A-BC1E-EF45-8B1A-34CAAD6FE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456C01-224E-4543-A407-5B22FF4FE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6206-7E02-9740-8079-75317ED85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6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1DA56-E7B0-0D45-A701-02D5A86A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55F805-C86B-8547-92E3-A210765A8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2AA6-6207-EF4F-BC99-6AFA712E1C70}" type="datetimeFigureOut">
              <a:rPr lang="en-US" smtClean="0"/>
              <a:t>6/8/21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22144-854C-1046-AA33-79A1B97B7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318D18-CF21-0343-BA81-50B1D17FC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6206-7E02-9740-8079-75317ED85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4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F4EDD4-B45B-9440-ADED-5DD835FF7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2AA6-6207-EF4F-BC99-6AFA712E1C70}" type="datetimeFigureOut">
              <a:rPr lang="en-US" smtClean="0"/>
              <a:t>6/8/21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B1A6C6-6FBC-D942-B982-B8031850B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43078-4739-CF44-B6D0-C970E53E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6206-7E02-9740-8079-75317ED85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88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10859-4747-B349-9938-127C514A8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25D33-51DE-F244-9C5C-3801D3F4C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7F95BE-EA81-BE4A-B593-20CE0914C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A9205-CF77-5445-8D5B-742D72FB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2AA6-6207-EF4F-BC99-6AFA712E1C70}" type="datetimeFigureOut">
              <a:rPr lang="en-US" smtClean="0"/>
              <a:t>6/8/21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8F1BF-3BD2-794E-BAB9-722E3D1E2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0E138-C259-F248-8E15-3E8D6D89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6206-7E02-9740-8079-75317ED85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96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B0799-5B43-5D4E-A601-476656A3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77835-D346-3F46-A5A0-6E5A6BFDE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3A7EB-AE31-2E48-BE12-A128D5BA8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7571B-A1C5-9841-B4E4-790D66696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2AA6-6207-EF4F-BC99-6AFA712E1C70}" type="datetimeFigureOut">
              <a:rPr lang="en-US" smtClean="0"/>
              <a:t>6/8/21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7C8FE-3C76-CE41-8996-B4BB3DFFC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5E272-3FC2-7A41-B616-02BA4188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6206-7E02-9740-8079-75317ED85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5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9C45F5-0A8F-B044-BD18-724D00795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7D51C-0E8C-E74D-896E-EA4FAB2C9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AF96A-E8C1-374C-AE16-F465C7A70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F2AA6-6207-EF4F-BC99-6AFA712E1C70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21A60-8781-8340-90A2-80FE7D338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B30C3-8EB6-204C-8431-BFC3CD38E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56206-7E02-9740-8079-75317ED85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7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F6C6E5-C461-B546-BE71-6F3DFF227782}"/>
              </a:ext>
            </a:extLst>
          </p:cNvPr>
          <p:cNvSpPr txBox="1"/>
          <p:nvPr/>
        </p:nvSpPr>
        <p:spPr>
          <a:xfrm>
            <a:off x="4421601" y="1248032"/>
            <a:ext cx="3505200" cy="41784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Tumultuous 14</a:t>
            </a:r>
            <a:r>
              <a:rPr lang="en-US" sz="4800" b="1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century: War, Famine, Plague, and Death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text, book, grass&#10;&#10;Description automatically generated">
            <a:extLst>
              <a:ext uri="{FF2B5EF4-FFF2-40B4-BE49-F238E27FC236}">
                <a16:creationId xmlns:a16="http://schemas.microsoft.com/office/drawing/2014/main" id="{3B00DCEF-30EB-F644-A5ED-06822F0B8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3" r="9427"/>
          <a:stretch/>
        </p:blipFill>
        <p:spPr>
          <a:xfrm>
            <a:off x="-67067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0E5EE5E-7119-154D-B8A1-39E19D6A9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77" r="7881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72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245AC7-4A41-564D-A6F0-12063917B455}"/>
              </a:ext>
            </a:extLst>
          </p:cNvPr>
          <p:cNvSpPr txBox="1"/>
          <p:nvPr/>
        </p:nvSpPr>
        <p:spPr>
          <a:xfrm>
            <a:off x="341397" y="1282262"/>
            <a:ext cx="2089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July 1363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085B7-106B-BC43-AB03-B1BCA4387323}"/>
              </a:ext>
            </a:extLst>
          </p:cNvPr>
          <p:cNvSpPr txBox="1"/>
          <p:nvPr/>
        </p:nvSpPr>
        <p:spPr>
          <a:xfrm>
            <a:off x="2498559" y="761302"/>
            <a:ext cx="9556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Peace at </a:t>
            </a:r>
            <a:r>
              <a:rPr lang="en-US" sz="4000" dirty="0" err="1"/>
              <a:t>Murviedro</a:t>
            </a: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Terms: Pere IV loses half of the kingdom of Aragon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9D4C37-37E4-5D4F-9AA0-9926AEFEF312}"/>
              </a:ext>
            </a:extLst>
          </p:cNvPr>
          <p:cNvSpPr txBox="1"/>
          <p:nvPr/>
        </p:nvSpPr>
        <p:spPr>
          <a:xfrm>
            <a:off x="273270" y="4306162"/>
            <a:ext cx="2225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1366-1369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E339FB-D404-0A46-B8D7-5077A0F5F6F5}"/>
              </a:ext>
            </a:extLst>
          </p:cNvPr>
          <p:cNvSpPr txBox="1"/>
          <p:nvPr/>
        </p:nvSpPr>
        <p:spPr>
          <a:xfrm>
            <a:off x="2656215" y="3428999"/>
            <a:ext cx="89337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Conflict between Pedro I and his half-brother Enrique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Enrique + French Allies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Pedro I + English Allies (including Edward “The Black Prince)</a:t>
            </a:r>
          </a:p>
        </p:txBody>
      </p:sp>
    </p:spTree>
    <p:extLst>
      <p:ext uri="{BB962C8B-B14F-4D97-AF65-F5344CB8AC3E}">
        <p14:creationId xmlns:p14="http://schemas.microsoft.com/office/powerpoint/2010/main" val="2476992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A3ABAF3-3B8B-4E43-A7F3-AE619EE6F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04" b="27408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4AF7FC-724C-6D46-91AD-FFEBCE28522E}"/>
              </a:ext>
            </a:extLst>
          </p:cNvPr>
          <p:cNvSpPr/>
          <p:nvPr/>
        </p:nvSpPr>
        <p:spPr>
          <a:xfrm>
            <a:off x="4358100" y="0"/>
            <a:ext cx="4176584" cy="827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Battle of </a:t>
            </a:r>
            <a:r>
              <a:rPr lang="en-US" dirty="0" err="1"/>
              <a:t>Nájera</a:t>
            </a:r>
            <a:r>
              <a:rPr lang="en-US" dirty="0"/>
              <a:t> (3 April 1367)</a:t>
            </a:r>
          </a:p>
          <a:p>
            <a:pPr algn="ctr"/>
            <a:r>
              <a:rPr lang="en-US" dirty="0"/>
              <a:t>Pedro I vs. Enrique </a:t>
            </a:r>
            <a:r>
              <a:rPr lang="en-US" dirty="0" err="1"/>
              <a:t>Trastamara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133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painting, painted, colorful&#10;&#10;Description automatically generated">
            <a:extLst>
              <a:ext uri="{FF2B5EF4-FFF2-40B4-BE49-F238E27FC236}">
                <a16:creationId xmlns:a16="http://schemas.microsoft.com/office/drawing/2014/main" id="{3494B939-B6B6-524D-9973-84109E1FB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01" b="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A picture containing outdoor, nature, several, highland&#10;&#10;Description automatically generated">
            <a:extLst>
              <a:ext uri="{FF2B5EF4-FFF2-40B4-BE49-F238E27FC236}">
                <a16:creationId xmlns:a16="http://schemas.microsoft.com/office/drawing/2014/main" id="{81A8912E-80AC-5E41-9A0B-1901D1813E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25" r="15753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F101A6-D87C-0347-B3C3-86C61EBD6120}"/>
              </a:ext>
            </a:extLst>
          </p:cNvPr>
          <p:cNvSpPr txBox="1"/>
          <p:nvPr/>
        </p:nvSpPr>
        <p:spPr>
          <a:xfrm>
            <a:off x="6885412" y="6413384"/>
            <a:ext cx="334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Overhead view of Montiel Castle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DDBBE-AA1D-5746-A169-58DA79CE7661}"/>
              </a:ext>
            </a:extLst>
          </p:cNvPr>
          <p:cNvSpPr txBox="1"/>
          <p:nvPr/>
        </p:nvSpPr>
        <p:spPr>
          <a:xfrm>
            <a:off x="1271752" y="6371342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Battle of Montiel (March 1369)</a:t>
            </a:r>
          </a:p>
        </p:txBody>
      </p:sp>
    </p:spTree>
    <p:extLst>
      <p:ext uri="{BB962C8B-B14F-4D97-AF65-F5344CB8AC3E}">
        <p14:creationId xmlns:p14="http://schemas.microsoft.com/office/powerpoint/2010/main" val="257719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ext, painting&#10;&#10;Description automatically generated">
            <a:extLst>
              <a:ext uri="{FF2B5EF4-FFF2-40B4-BE49-F238E27FC236}">
                <a16:creationId xmlns:a16="http://schemas.microsoft.com/office/drawing/2014/main" id="{6709837A-DC6D-5E49-90B4-A61F6B560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99" r="1" b="3247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F09C2E-D16A-E24A-BA4F-6C6F0DFB96D9}"/>
              </a:ext>
            </a:extLst>
          </p:cNvPr>
          <p:cNvSpPr/>
          <p:nvPr/>
        </p:nvSpPr>
        <p:spPr>
          <a:xfrm>
            <a:off x="7622130" y="5917040"/>
            <a:ext cx="4213654" cy="778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Execution of Pedro by his brother Enrique</a:t>
            </a:r>
          </a:p>
        </p:txBody>
      </p:sp>
    </p:spTree>
    <p:extLst>
      <p:ext uri="{BB962C8B-B14F-4D97-AF65-F5344CB8AC3E}">
        <p14:creationId xmlns:p14="http://schemas.microsoft.com/office/powerpoint/2010/main" val="870563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F4DDA4-1129-DE44-9423-00EA6C27DEB8}"/>
              </a:ext>
            </a:extLst>
          </p:cNvPr>
          <p:cNvSpPr txBox="1"/>
          <p:nvPr/>
        </p:nvSpPr>
        <p:spPr>
          <a:xfrm>
            <a:off x="493986" y="493986"/>
            <a:ext cx="4951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Our focus today…</a:t>
            </a:r>
          </a:p>
        </p:txBody>
      </p:sp>
      <p:pic>
        <p:nvPicPr>
          <p:cNvPr id="5" name="Graphic 4" descr="Sword with solid fill">
            <a:extLst>
              <a:ext uri="{FF2B5EF4-FFF2-40B4-BE49-F238E27FC236}">
                <a16:creationId xmlns:a16="http://schemas.microsoft.com/office/drawing/2014/main" id="{3149381C-1781-B24E-A124-6FBBACFC3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986" y="1645604"/>
            <a:ext cx="914400" cy="914400"/>
          </a:xfrm>
          <a:prstGeom prst="rect">
            <a:avLst/>
          </a:prstGeom>
        </p:spPr>
      </p:pic>
      <p:pic>
        <p:nvPicPr>
          <p:cNvPr id="7" name="Graphic 6" descr="Sword outline">
            <a:extLst>
              <a:ext uri="{FF2B5EF4-FFF2-40B4-BE49-F238E27FC236}">
                <a16:creationId xmlns:a16="http://schemas.microsoft.com/office/drawing/2014/main" id="{49BDB5E5-D865-0E46-8708-D7FF3B325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986" y="3063030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A16A2F-2A57-D743-B619-05D26E093F93}"/>
              </a:ext>
            </a:extLst>
          </p:cNvPr>
          <p:cNvSpPr txBox="1"/>
          <p:nvPr/>
        </p:nvSpPr>
        <p:spPr>
          <a:xfrm>
            <a:off x="1630762" y="1556094"/>
            <a:ext cx="9539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External War: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“War of the Two </a:t>
            </a:r>
            <a:r>
              <a:rPr lang="en-US" sz="3200" dirty="0" err="1"/>
              <a:t>Pedros</a:t>
            </a:r>
            <a:r>
              <a:rPr lang="en-US" sz="3200" dirty="0"/>
              <a:t>” (1356-1369)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BD6D6A-5A4F-E241-82BF-94B58058BC07}"/>
              </a:ext>
            </a:extLst>
          </p:cNvPr>
          <p:cNvSpPr txBox="1"/>
          <p:nvPr/>
        </p:nvSpPr>
        <p:spPr>
          <a:xfrm>
            <a:off x="1630762" y="2936302"/>
            <a:ext cx="10855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Internal War: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Civil War between Pedro I of Castile and Enrique </a:t>
            </a:r>
            <a:r>
              <a:rPr lang="en-US" sz="3200" dirty="0" err="1">
                <a:solidFill>
                  <a:srgbClr val="FF0000"/>
                </a:solidFill>
              </a:rPr>
              <a:t>Trastamara</a:t>
            </a:r>
            <a:r>
              <a:rPr lang="en-US" sz="3200" dirty="0">
                <a:solidFill>
                  <a:srgbClr val="FF0000"/>
                </a:solidFill>
              </a:rPr>
              <a:t> (1351-1369)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Civil War between Pere IV of the Crown of Aragon and his nobles in Valencia and Aragon (1347-1348)</a:t>
            </a:r>
          </a:p>
        </p:txBody>
      </p:sp>
      <p:pic>
        <p:nvPicPr>
          <p:cNvPr id="11" name="Graphic 10" descr="Germ with solid fill">
            <a:extLst>
              <a:ext uri="{FF2B5EF4-FFF2-40B4-BE49-F238E27FC236}">
                <a16:creationId xmlns:a16="http://schemas.microsoft.com/office/drawing/2014/main" id="{2DCF49CE-C436-6647-B316-90EDCE650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986" y="5490847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8310D9-2D94-734F-AEA2-206F7ACFC752}"/>
              </a:ext>
            </a:extLst>
          </p:cNvPr>
          <p:cNvSpPr txBox="1"/>
          <p:nvPr/>
        </p:nvSpPr>
        <p:spPr>
          <a:xfrm>
            <a:off x="1630762" y="5770806"/>
            <a:ext cx="8513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Black Death (arrived 1348) and its consequences</a:t>
            </a:r>
          </a:p>
        </p:txBody>
      </p:sp>
    </p:spTree>
    <p:extLst>
      <p:ext uri="{BB962C8B-B14F-4D97-AF65-F5344CB8AC3E}">
        <p14:creationId xmlns:p14="http://schemas.microsoft.com/office/powerpoint/2010/main" val="137803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30C21EF6-D4E7-2644-8613-6E4310AE1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C2F19628-41AD-DA45-8863-C781611B5DD9}"/>
              </a:ext>
            </a:extLst>
          </p:cNvPr>
          <p:cNvSpPr/>
          <p:nvPr/>
        </p:nvSpPr>
        <p:spPr>
          <a:xfrm rot="751418">
            <a:off x="8574454" y="332126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DD2A685C-9DCB-7F48-A5AC-EB375C88E8FF}"/>
              </a:ext>
            </a:extLst>
          </p:cNvPr>
          <p:cNvSpPr/>
          <p:nvPr/>
        </p:nvSpPr>
        <p:spPr>
          <a:xfrm rot="7716028">
            <a:off x="2511972" y="594885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58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E0F70D-767B-264B-9B38-5B54800942B8}"/>
              </a:ext>
            </a:extLst>
          </p:cNvPr>
          <p:cNvSpPr txBox="1"/>
          <p:nvPr/>
        </p:nvSpPr>
        <p:spPr>
          <a:xfrm>
            <a:off x="273269" y="283779"/>
            <a:ext cx="7540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Castilian Civil War: Seeds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70D461-0A67-9D43-89D8-336BA6B72F5F}"/>
              </a:ext>
            </a:extLst>
          </p:cNvPr>
          <p:cNvSpPr txBox="1"/>
          <p:nvPr/>
        </p:nvSpPr>
        <p:spPr>
          <a:xfrm>
            <a:off x="2050228" y="2878491"/>
            <a:ext cx="5129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Alfonso XI and the </a:t>
            </a:r>
            <a:r>
              <a:rPr lang="en-US" sz="4000" i="1" dirty="0" err="1"/>
              <a:t>Siete</a:t>
            </a:r>
            <a:r>
              <a:rPr lang="en-US" sz="4000" i="1" dirty="0"/>
              <a:t> </a:t>
            </a:r>
            <a:r>
              <a:rPr lang="en-US" sz="4000" i="1" dirty="0" err="1"/>
              <a:t>Partidas</a:t>
            </a:r>
            <a:r>
              <a:rPr lang="en-US" sz="4000" dirty="0"/>
              <a:t> (1348)</a:t>
            </a:r>
          </a:p>
        </p:txBody>
      </p:sp>
      <p:pic>
        <p:nvPicPr>
          <p:cNvPr id="5" name="Picture 4" descr="A picture containing text, graffiti, painted, colorful&#10;&#10;Description automatically generated">
            <a:extLst>
              <a:ext uri="{FF2B5EF4-FFF2-40B4-BE49-F238E27FC236}">
                <a16:creationId xmlns:a16="http://schemas.microsoft.com/office/drawing/2014/main" id="{240564EA-0088-414C-9958-E8AD3F6C3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418" y="1397573"/>
            <a:ext cx="3797300" cy="476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E18CD0-8801-7D40-8F41-5ED8B2C26120}"/>
              </a:ext>
            </a:extLst>
          </p:cNvPr>
          <p:cNvSpPr txBox="1"/>
          <p:nvPr/>
        </p:nvSpPr>
        <p:spPr>
          <a:xfrm>
            <a:off x="7179276" y="6350537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Alfonso XI’s Coronation (14</a:t>
            </a:r>
            <a:r>
              <a:rPr lang="en-US" baseline="30000" dirty="0"/>
              <a:t>th</a:t>
            </a:r>
            <a:r>
              <a:rPr lang="en-US" dirty="0"/>
              <a:t> c.)</a:t>
            </a:r>
          </a:p>
        </p:txBody>
      </p:sp>
    </p:spTree>
    <p:extLst>
      <p:ext uri="{BB962C8B-B14F-4D97-AF65-F5344CB8AC3E}">
        <p14:creationId xmlns:p14="http://schemas.microsoft.com/office/powerpoint/2010/main" val="2659708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30C21EF6-D4E7-2644-8613-6E4310AE1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C2F19628-41AD-DA45-8863-C781611B5DD9}"/>
              </a:ext>
            </a:extLst>
          </p:cNvPr>
          <p:cNvSpPr/>
          <p:nvPr/>
        </p:nvSpPr>
        <p:spPr>
          <a:xfrm rot="751418">
            <a:off x="8574454" y="332126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DD2A685C-9DCB-7F48-A5AC-EB375C88E8FF}"/>
              </a:ext>
            </a:extLst>
          </p:cNvPr>
          <p:cNvSpPr/>
          <p:nvPr/>
        </p:nvSpPr>
        <p:spPr>
          <a:xfrm rot="7716028">
            <a:off x="2511972" y="594885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43032EB1-75B7-4541-A847-EA1023827433}"/>
              </a:ext>
            </a:extLst>
          </p:cNvPr>
          <p:cNvSpPr/>
          <p:nvPr/>
        </p:nvSpPr>
        <p:spPr>
          <a:xfrm rot="16697600">
            <a:off x="8044345" y="1377424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832A5F36-9859-6741-8129-02C8AB168525}"/>
              </a:ext>
            </a:extLst>
          </p:cNvPr>
          <p:cNvSpPr/>
          <p:nvPr/>
        </p:nvSpPr>
        <p:spPr>
          <a:xfrm rot="18067100">
            <a:off x="5486400" y="1366345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30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DBB32A-D75F-D343-9A09-0B9888241D94}"/>
              </a:ext>
            </a:extLst>
          </p:cNvPr>
          <p:cNvSpPr txBox="1"/>
          <p:nvPr/>
        </p:nvSpPr>
        <p:spPr>
          <a:xfrm>
            <a:off x="512296" y="819808"/>
            <a:ext cx="3667036" cy="3779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400" b="1" dirty="0"/>
              <a:t>100 Years’ War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400" b="1" dirty="0"/>
              <a:t>(1337-1453)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1855C64-9FEA-DF49-ACA0-39BEA20BA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6" r="688" b="-2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6D8E63-443D-7243-A92E-9A8E6B230100}"/>
              </a:ext>
            </a:extLst>
          </p:cNvPr>
          <p:cNvSpPr txBox="1"/>
          <p:nvPr/>
        </p:nvSpPr>
        <p:spPr>
          <a:xfrm>
            <a:off x="588579" y="3568782"/>
            <a:ext cx="35907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Fought between France and England (plus allies)</a:t>
            </a:r>
          </a:p>
        </p:txBody>
      </p:sp>
    </p:spTree>
    <p:extLst>
      <p:ext uri="{BB962C8B-B14F-4D97-AF65-F5344CB8AC3E}">
        <p14:creationId xmlns:p14="http://schemas.microsoft.com/office/powerpoint/2010/main" val="1083721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F4DDA4-1129-DE44-9423-00EA6C27DEB8}"/>
              </a:ext>
            </a:extLst>
          </p:cNvPr>
          <p:cNvSpPr txBox="1"/>
          <p:nvPr/>
        </p:nvSpPr>
        <p:spPr>
          <a:xfrm>
            <a:off x="493986" y="493986"/>
            <a:ext cx="4951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Our focus today…</a:t>
            </a:r>
          </a:p>
        </p:txBody>
      </p:sp>
      <p:pic>
        <p:nvPicPr>
          <p:cNvPr id="5" name="Graphic 4" descr="Sword with solid fill">
            <a:extLst>
              <a:ext uri="{FF2B5EF4-FFF2-40B4-BE49-F238E27FC236}">
                <a16:creationId xmlns:a16="http://schemas.microsoft.com/office/drawing/2014/main" id="{3149381C-1781-B24E-A124-6FBBACFC3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986" y="1645604"/>
            <a:ext cx="914400" cy="914400"/>
          </a:xfrm>
          <a:prstGeom prst="rect">
            <a:avLst/>
          </a:prstGeom>
        </p:spPr>
      </p:pic>
      <p:pic>
        <p:nvPicPr>
          <p:cNvPr id="7" name="Graphic 6" descr="Sword outline">
            <a:extLst>
              <a:ext uri="{FF2B5EF4-FFF2-40B4-BE49-F238E27FC236}">
                <a16:creationId xmlns:a16="http://schemas.microsoft.com/office/drawing/2014/main" id="{49BDB5E5-D865-0E46-8708-D7FF3B325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986" y="3063030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A16A2F-2A57-D743-B619-05D26E093F93}"/>
              </a:ext>
            </a:extLst>
          </p:cNvPr>
          <p:cNvSpPr txBox="1"/>
          <p:nvPr/>
        </p:nvSpPr>
        <p:spPr>
          <a:xfrm>
            <a:off x="1515149" y="1564195"/>
            <a:ext cx="9539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External War: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“War of the Two </a:t>
            </a:r>
            <a:r>
              <a:rPr lang="en-US" sz="3200" dirty="0" err="1"/>
              <a:t>Pedros</a:t>
            </a:r>
            <a:r>
              <a:rPr lang="en-US" sz="3200" dirty="0"/>
              <a:t>” (1356-1369)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BD6D6A-5A4F-E241-82BF-94B58058BC07}"/>
              </a:ext>
            </a:extLst>
          </p:cNvPr>
          <p:cNvSpPr txBox="1"/>
          <p:nvPr/>
        </p:nvSpPr>
        <p:spPr>
          <a:xfrm>
            <a:off x="1515149" y="2947416"/>
            <a:ext cx="10855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Internal War: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Civil War between Pedro I of Castile and Enrique </a:t>
            </a:r>
            <a:r>
              <a:rPr lang="en-US" sz="3200" dirty="0" err="1"/>
              <a:t>Trastamara</a:t>
            </a:r>
            <a:r>
              <a:rPr lang="en-US" sz="3200" dirty="0"/>
              <a:t> (1351-1369)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Civil War between Pere IV of the Crown of Aragon and his nobles in Valencia and Aragon (1347-1348)</a:t>
            </a:r>
          </a:p>
        </p:txBody>
      </p:sp>
      <p:pic>
        <p:nvPicPr>
          <p:cNvPr id="11" name="Graphic 10" descr="Germ with solid fill">
            <a:extLst>
              <a:ext uri="{FF2B5EF4-FFF2-40B4-BE49-F238E27FC236}">
                <a16:creationId xmlns:a16="http://schemas.microsoft.com/office/drawing/2014/main" id="{2DCF49CE-C436-6647-B316-90EDCE650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986" y="5490847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8310D9-2D94-734F-AEA2-206F7ACFC752}"/>
              </a:ext>
            </a:extLst>
          </p:cNvPr>
          <p:cNvSpPr txBox="1"/>
          <p:nvPr/>
        </p:nvSpPr>
        <p:spPr>
          <a:xfrm>
            <a:off x="1630762" y="5770806"/>
            <a:ext cx="8513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Black Death (arrived 1348) and its consequences</a:t>
            </a:r>
          </a:p>
        </p:txBody>
      </p:sp>
    </p:spTree>
    <p:extLst>
      <p:ext uri="{BB962C8B-B14F-4D97-AF65-F5344CB8AC3E}">
        <p14:creationId xmlns:p14="http://schemas.microsoft.com/office/powerpoint/2010/main" val="1387877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C13448-4E40-3442-B4A1-1369C4DB0F3B}"/>
              </a:ext>
            </a:extLst>
          </p:cNvPr>
          <p:cNvSpPr txBox="1"/>
          <p:nvPr/>
        </p:nvSpPr>
        <p:spPr>
          <a:xfrm flipH="1">
            <a:off x="420413" y="483476"/>
            <a:ext cx="99848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Challenges of the 14</a:t>
            </a:r>
            <a:r>
              <a:rPr lang="en-US" sz="4400" b="1" baseline="30000"/>
              <a:t>th</a:t>
            </a:r>
            <a:r>
              <a:rPr lang="en-US" sz="4400" b="1"/>
              <a:t> century</a:t>
            </a:r>
            <a:endParaRPr lang="en-US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D7C05D-4545-EA4D-9590-9CC447B4858D}"/>
              </a:ext>
            </a:extLst>
          </p:cNvPr>
          <p:cNvSpPr txBox="1"/>
          <p:nvPr/>
        </p:nvSpPr>
        <p:spPr>
          <a:xfrm>
            <a:off x="557048" y="2459504"/>
            <a:ext cx="59108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Internal and external wars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Famine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CC0C7-0D12-A449-8595-3065A69814C6}"/>
              </a:ext>
            </a:extLst>
          </p:cNvPr>
          <p:cNvSpPr txBox="1"/>
          <p:nvPr/>
        </p:nvSpPr>
        <p:spPr>
          <a:xfrm>
            <a:off x="8113986" y="3079531"/>
            <a:ext cx="2550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Death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0B89647-27B9-5644-AFED-6CAA77B2C9D7}"/>
              </a:ext>
            </a:extLst>
          </p:cNvPr>
          <p:cNvSpPr/>
          <p:nvPr/>
        </p:nvSpPr>
        <p:spPr>
          <a:xfrm>
            <a:off x="6022427" y="3186939"/>
            <a:ext cx="1460938" cy="769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8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old&#10;&#10;Description automatically generated">
            <a:extLst>
              <a:ext uri="{FF2B5EF4-FFF2-40B4-BE49-F238E27FC236}">
                <a16:creationId xmlns:a16="http://schemas.microsoft.com/office/drawing/2014/main" id="{1E48FBA0-D75D-9748-A3ED-C97BBD80E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8" r="1" b="16868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A4FF09AD-9A99-43BC-A251-6A2FC05F80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6448612"/>
              </p:ext>
            </p:extLst>
          </p:nvPr>
        </p:nvGraphicFramePr>
        <p:xfrm>
          <a:off x="804672" y="2022601"/>
          <a:ext cx="3941499" cy="415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E67256E-E208-5B49-9D8D-CF5CFA43B800}"/>
              </a:ext>
            </a:extLst>
          </p:cNvPr>
          <p:cNvSpPr txBox="1"/>
          <p:nvPr/>
        </p:nvSpPr>
        <p:spPr>
          <a:xfrm>
            <a:off x="10184843" y="164330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from 1427</a:t>
            </a:r>
          </a:p>
        </p:txBody>
      </p:sp>
    </p:spTree>
    <p:extLst>
      <p:ext uri="{BB962C8B-B14F-4D97-AF65-F5344CB8AC3E}">
        <p14:creationId xmlns:p14="http://schemas.microsoft.com/office/powerpoint/2010/main" val="976101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1582BA-FF3A-1845-B216-CB317B65F2C7}"/>
              </a:ext>
            </a:extLst>
          </p:cNvPr>
          <p:cNvSpPr txBox="1"/>
          <p:nvPr/>
        </p:nvSpPr>
        <p:spPr>
          <a:xfrm>
            <a:off x="546538" y="367862"/>
            <a:ext cx="10478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Conflict with the Unions of Aragon and Valencia (1347-48): Problem of Succession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07C3C-002B-4049-B95D-39306CD047FC}"/>
              </a:ext>
            </a:extLst>
          </p:cNvPr>
          <p:cNvSpPr txBox="1"/>
          <p:nvPr/>
        </p:nvSpPr>
        <p:spPr>
          <a:xfrm>
            <a:off x="399393" y="2322786"/>
            <a:ext cx="912166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Pere’s Choice: </a:t>
            </a:r>
            <a:r>
              <a:rPr lang="en-US" sz="4000" dirty="0"/>
              <a:t>Daughter </a:t>
            </a:r>
            <a:r>
              <a:rPr lang="en-US" sz="4000" dirty="0" err="1"/>
              <a:t>Constança</a:t>
            </a:r>
            <a:endParaRPr lang="en-US" sz="4000" dirty="0"/>
          </a:p>
          <a:p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dirty="0">
                <a:solidFill>
                  <a:srgbClr val="FF0000"/>
                </a:solidFill>
              </a:rPr>
              <a:t>Aragon’s Choice: </a:t>
            </a:r>
            <a:r>
              <a:rPr lang="en-US" sz="4000" dirty="0"/>
              <a:t>His Brother </a:t>
            </a:r>
            <a:r>
              <a:rPr lang="en-US" sz="4000" dirty="0" err="1"/>
              <a:t>Jaume</a:t>
            </a:r>
            <a:endParaRPr lang="en-US" sz="4000" dirty="0"/>
          </a:p>
          <a:p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dirty="0">
                <a:solidFill>
                  <a:srgbClr val="FF0000"/>
                </a:solidFill>
              </a:rPr>
              <a:t>Valencia’s Choice: </a:t>
            </a:r>
            <a:r>
              <a:rPr lang="en-US" sz="4000" dirty="0"/>
              <a:t>His stepbrother </a:t>
            </a:r>
            <a:r>
              <a:rPr lang="en-US" sz="4000" dirty="0" err="1"/>
              <a:t>Ferran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4C8C0E-ADB5-3A4F-BB38-398061D6F2F2}"/>
              </a:ext>
            </a:extLst>
          </p:cNvPr>
          <p:cNvCxnSpPr/>
          <p:nvPr/>
        </p:nvCxnSpPr>
        <p:spPr>
          <a:xfrm flipV="1">
            <a:off x="8261131" y="2060028"/>
            <a:ext cx="1397876" cy="5044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709DD3-9DDE-ED4E-B082-E965E2F418EB}"/>
              </a:ext>
            </a:extLst>
          </p:cNvPr>
          <p:cNvCxnSpPr>
            <a:cxnSpLocks/>
          </p:cNvCxnSpPr>
          <p:nvPr/>
        </p:nvCxnSpPr>
        <p:spPr>
          <a:xfrm>
            <a:off x="3689131" y="2711668"/>
            <a:ext cx="41936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34FB5A1-2055-4843-865F-F02D0B227F42}"/>
              </a:ext>
            </a:extLst>
          </p:cNvPr>
          <p:cNvSpPr txBox="1"/>
          <p:nvPr/>
        </p:nvSpPr>
        <p:spPr>
          <a:xfrm>
            <a:off x="9659007" y="1691301"/>
            <a:ext cx="24256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Zaragoza, </a:t>
            </a:r>
          </a:p>
          <a:p>
            <a:r>
              <a:rPr lang="en-US" sz="4000" dirty="0"/>
              <a:t>1347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666534-444C-EB46-8746-0FAD0A5BC73C}"/>
              </a:ext>
            </a:extLst>
          </p:cNvPr>
          <p:cNvCxnSpPr/>
          <p:nvPr/>
        </p:nvCxnSpPr>
        <p:spPr>
          <a:xfrm>
            <a:off x="4193628" y="3907835"/>
            <a:ext cx="387831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7B0D93-5D1F-5E4A-AB42-4E9567A5E8AC}"/>
              </a:ext>
            </a:extLst>
          </p:cNvPr>
          <p:cNvCxnSpPr/>
          <p:nvPr/>
        </p:nvCxnSpPr>
        <p:spPr>
          <a:xfrm flipV="1">
            <a:off x="8261131" y="3773214"/>
            <a:ext cx="1618593" cy="13462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CB5FB9F-F66D-F644-BA79-A3479479749D}"/>
              </a:ext>
            </a:extLst>
          </p:cNvPr>
          <p:cNvSpPr txBox="1"/>
          <p:nvPr/>
        </p:nvSpPr>
        <p:spPr>
          <a:xfrm>
            <a:off x="9923992" y="3199949"/>
            <a:ext cx="2268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Died 1347</a:t>
            </a:r>
          </a:p>
        </p:txBody>
      </p:sp>
      <p:pic>
        <p:nvPicPr>
          <p:cNvPr id="16" name="Graphic 15" descr="Checkbox Checked with solid fill">
            <a:extLst>
              <a:ext uri="{FF2B5EF4-FFF2-40B4-BE49-F238E27FC236}">
                <a16:creationId xmlns:a16="http://schemas.microsoft.com/office/drawing/2014/main" id="{E3163F25-1780-ED43-A5BD-A939F59F6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9308" y="4659325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730584-84BE-1A45-A758-17975BC417E6}"/>
              </a:ext>
            </a:extLst>
          </p:cNvPr>
          <p:cNvSpPr txBox="1"/>
          <p:nvPr/>
        </p:nvSpPr>
        <p:spPr>
          <a:xfrm>
            <a:off x="9879724" y="4523389"/>
            <a:ext cx="2268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Named heir of Aragon ONLY 1348</a:t>
            </a:r>
          </a:p>
        </p:txBody>
      </p:sp>
    </p:spTree>
    <p:extLst>
      <p:ext uri="{BB962C8B-B14F-4D97-AF65-F5344CB8AC3E}">
        <p14:creationId xmlns:p14="http://schemas.microsoft.com/office/powerpoint/2010/main" val="156637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queen, old, fabric&#10;&#10;Description automatically generated">
            <a:extLst>
              <a:ext uri="{FF2B5EF4-FFF2-40B4-BE49-F238E27FC236}">
                <a16:creationId xmlns:a16="http://schemas.microsoft.com/office/drawing/2014/main" id="{0506A64D-95AF-9C4D-BEC0-CACC8BC91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82" y="0"/>
            <a:ext cx="410260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CE5A69-2269-834C-9E7C-9EEAF4FE6C26}"/>
              </a:ext>
            </a:extLst>
          </p:cNvPr>
          <p:cNvSpPr txBox="1"/>
          <p:nvPr/>
        </p:nvSpPr>
        <p:spPr>
          <a:xfrm>
            <a:off x="5463391" y="674400"/>
            <a:ext cx="577480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War between Pere and Unions of Aragon and Valencia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Disrupted by the arrival of the plague in 1348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Pere victorious Dec. 1348</a:t>
            </a:r>
          </a:p>
        </p:txBody>
      </p:sp>
    </p:spTree>
    <p:extLst>
      <p:ext uri="{BB962C8B-B14F-4D97-AF65-F5344CB8AC3E}">
        <p14:creationId xmlns:p14="http://schemas.microsoft.com/office/powerpoint/2010/main" val="4048642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A423CCA-FFBF-354B-BA38-796A74C89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26400" cy="678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07B523-2A01-8443-8DC7-728B75CFBB59}"/>
              </a:ext>
            </a:extLst>
          </p:cNvPr>
          <p:cNvSpPr txBox="1"/>
          <p:nvPr/>
        </p:nvSpPr>
        <p:spPr>
          <a:xfrm>
            <a:off x="8258717" y="1284109"/>
            <a:ext cx="369154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1347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Arrives in Europe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1348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Arrives in Iberia (east)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1349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Spreads to western Iberia</a:t>
            </a:r>
          </a:p>
        </p:txBody>
      </p:sp>
    </p:spTree>
    <p:extLst>
      <p:ext uri="{BB962C8B-B14F-4D97-AF65-F5344CB8AC3E}">
        <p14:creationId xmlns:p14="http://schemas.microsoft.com/office/powerpoint/2010/main" val="1298038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8A31A1DC-0499-3C4D-B64F-968F2A47A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"/>
          <a:stretch/>
        </p:blipFill>
        <p:spPr>
          <a:xfrm>
            <a:off x="0" y="10"/>
            <a:ext cx="1218893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4ED8DE-9B82-5641-B1FA-1FA69FA5BAD4}"/>
              </a:ext>
            </a:extLst>
          </p:cNvPr>
          <p:cNvSpPr txBox="1"/>
          <p:nvPr/>
        </p:nvSpPr>
        <p:spPr>
          <a:xfrm>
            <a:off x="92546" y="4161943"/>
            <a:ext cx="9565028" cy="1986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Castile: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Loses 15-20% of population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Recovery by 1400-25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Expansion by 1425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188E29-8D72-CB46-BFCC-655D58061EE6}"/>
              </a:ext>
            </a:extLst>
          </p:cNvPr>
          <p:cNvSpPr txBox="1"/>
          <p:nvPr/>
        </p:nvSpPr>
        <p:spPr>
          <a:xfrm>
            <a:off x="4445267" y="4023809"/>
            <a:ext cx="579830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Crown of Aragon: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Greater population loss (around 30-40%)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Slower recovery (e.g. of Valencia)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45000 (1420) -&gt; 75 000 (1480s)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28 outbreaks (1400-1512)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1439 (7200); 1450 (11 000); 1459 (12 000)</a:t>
            </a:r>
          </a:p>
        </p:txBody>
      </p:sp>
    </p:spTree>
    <p:extLst>
      <p:ext uri="{BB962C8B-B14F-4D97-AF65-F5344CB8AC3E}">
        <p14:creationId xmlns:p14="http://schemas.microsoft.com/office/powerpoint/2010/main" val="489800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8ECC59-4222-E648-80FD-666F17025B2F}"/>
              </a:ext>
            </a:extLst>
          </p:cNvPr>
          <p:cNvSpPr txBox="1"/>
          <p:nvPr/>
        </p:nvSpPr>
        <p:spPr>
          <a:xfrm>
            <a:off x="462456" y="493987"/>
            <a:ext cx="7470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Consequences of the Black Death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C112D9-90D3-1940-9A06-ED6DE5AF9053}"/>
              </a:ext>
            </a:extLst>
          </p:cNvPr>
          <p:cNvCxnSpPr/>
          <p:nvPr/>
        </p:nvCxnSpPr>
        <p:spPr>
          <a:xfrm>
            <a:off x="830317" y="1187669"/>
            <a:ext cx="740979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2796ED5-25ED-4D49-9595-5F72178FC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116" y="1378187"/>
            <a:ext cx="5500846" cy="4976648"/>
          </a:xfrm>
          <a:prstGeom prst="rect">
            <a:avLst/>
          </a:prstGeom>
        </p:spPr>
      </p:pic>
      <p:graphicFrame>
        <p:nvGraphicFramePr>
          <p:cNvPr id="9" name="TextBox 4">
            <a:extLst>
              <a:ext uri="{FF2B5EF4-FFF2-40B4-BE49-F238E27FC236}">
                <a16:creationId xmlns:a16="http://schemas.microsoft.com/office/drawing/2014/main" id="{2E3CCB25-F3F4-4A83-BD9C-6D0777C6A868}"/>
              </a:ext>
            </a:extLst>
          </p:cNvPr>
          <p:cNvGraphicFramePr/>
          <p:nvPr/>
        </p:nvGraphicFramePr>
        <p:xfrm>
          <a:off x="462456" y="1881352"/>
          <a:ext cx="5339254" cy="397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Left Arrow 9">
            <a:extLst>
              <a:ext uri="{FF2B5EF4-FFF2-40B4-BE49-F238E27FC236}">
                <a16:creationId xmlns:a16="http://schemas.microsoft.com/office/drawing/2014/main" id="{7185C399-660B-CA41-9002-624F42FFD190}"/>
              </a:ext>
            </a:extLst>
          </p:cNvPr>
          <p:cNvSpPr/>
          <p:nvPr/>
        </p:nvSpPr>
        <p:spPr>
          <a:xfrm rot="1163818">
            <a:off x="10229554" y="3624195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32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6D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book, grass&#10;&#10;Description automatically generated">
            <a:extLst>
              <a:ext uri="{FF2B5EF4-FFF2-40B4-BE49-F238E27FC236}">
                <a16:creationId xmlns:a16="http://schemas.microsoft.com/office/drawing/2014/main" id="{8EE700C0-F184-8E4A-8990-FD5F07E5B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511" y="643467"/>
            <a:ext cx="3690831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C8DF5B1-2242-0C44-927D-6AE2E1AFA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163" y="643467"/>
            <a:ext cx="38858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63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F4DDA4-1129-DE44-9423-00EA6C27DEB8}"/>
              </a:ext>
            </a:extLst>
          </p:cNvPr>
          <p:cNvSpPr txBox="1"/>
          <p:nvPr/>
        </p:nvSpPr>
        <p:spPr>
          <a:xfrm>
            <a:off x="493986" y="493986"/>
            <a:ext cx="4951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Our focus today…</a:t>
            </a:r>
          </a:p>
        </p:txBody>
      </p:sp>
      <p:pic>
        <p:nvPicPr>
          <p:cNvPr id="5" name="Graphic 4" descr="Sword with solid fill">
            <a:extLst>
              <a:ext uri="{FF2B5EF4-FFF2-40B4-BE49-F238E27FC236}">
                <a16:creationId xmlns:a16="http://schemas.microsoft.com/office/drawing/2014/main" id="{3149381C-1781-B24E-A124-6FBBACFC3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986" y="1645604"/>
            <a:ext cx="914400" cy="914400"/>
          </a:xfrm>
          <a:prstGeom prst="rect">
            <a:avLst/>
          </a:prstGeom>
        </p:spPr>
      </p:pic>
      <p:pic>
        <p:nvPicPr>
          <p:cNvPr id="7" name="Graphic 6" descr="Sword outline">
            <a:extLst>
              <a:ext uri="{FF2B5EF4-FFF2-40B4-BE49-F238E27FC236}">
                <a16:creationId xmlns:a16="http://schemas.microsoft.com/office/drawing/2014/main" id="{49BDB5E5-D865-0E46-8708-D7FF3B325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986" y="3063030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A16A2F-2A57-D743-B619-05D26E093F93}"/>
              </a:ext>
            </a:extLst>
          </p:cNvPr>
          <p:cNvSpPr txBox="1"/>
          <p:nvPr/>
        </p:nvSpPr>
        <p:spPr>
          <a:xfrm>
            <a:off x="1630762" y="1567208"/>
            <a:ext cx="9539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External War: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“War of the Two </a:t>
            </a:r>
            <a:r>
              <a:rPr lang="en-US" sz="3200" dirty="0" err="1"/>
              <a:t>Pedros</a:t>
            </a:r>
            <a:r>
              <a:rPr lang="en-US" sz="3200" dirty="0"/>
              <a:t>” (1356-1369)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BD6D6A-5A4F-E241-82BF-94B58058BC07}"/>
              </a:ext>
            </a:extLst>
          </p:cNvPr>
          <p:cNvSpPr txBox="1"/>
          <p:nvPr/>
        </p:nvSpPr>
        <p:spPr>
          <a:xfrm>
            <a:off x="1630762" y="2936302"/>
            <a:ext cx="10855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Internal War: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Civil War between Pedro I of Castile and Enrique </a:t>
            </a:r>
            <a:r>
              <a:rPr lang="en-US" sz="3200" dirty="0" err="1"/>
              <a:t>Trastamara</a:t>
            </a:r>
            <a:r>
              <a:rPr lang="en-US" sz="3200" dirty="0"/>
              <a:t> (1351-1369)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Civil War between Pere IV of the Crown of Aragon and his nobles in Valencia and Aragon (1347-1348)</a:t>
            </a:r>
          </a:p>
        </p:txBody>
      </p:sp>
      <p:pic>
        <p:nvPicPr>
          <p:cNvPr id="11" name="Graphic 10" descr="Germ with solid fill">
            <a:extLst>
              <a:ext uri="{FF2B5EF4-FFF2-40B4-BE49-F238E27FC236}">
                <a16:creationId xmlns:a16="http://schemas.microsoft.com/office/drawing/2014/main" id="{2DCF49CE-C436-6647-B316-90EDCE650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986" y="5490847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8310D9-2D94-734F-AEA2-206F7ACFC752}"/>
              </a:ext>
            </a:extLst>
          </p:cNvPr>
          <p:cNvSpPr txBox="1"/>
          <p:nvPr/>
        </p:nvSpPr>
        <p:spPr>
          <a:xfrm>
            <a:off x="1630762" y="5770806"/>
            <a:ext cx="8513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Black Death (arrived 1348) and its consequences</a:t>
            </a:r>
          </a:p>
        </p:txBody>
      </p:sp>
    </p:spTree>
    <p:extLst>
      <p:ext uri="{BB962C8B-B14F-4D97-AF65-F5344CB8AC3E}">
        <p14:creationId xmlns:p14="http://schemas.microsoft.com/office/powerpoint/2010/main" val="26535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2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BC598C51-6BC0-4545-8E1F-DEB5E4452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775" y="643467"/>
            <a:ext cx="3022303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in a costume&#10;&#10;Description automatically generated with low confidence">
            <a:extLst>
              <a:ext uri="{FF2B5EF4-FFF2-40B4-BE49-F238E27FC236}">
                <a16:creationId xmlns:a16="http://schemas.microsoft.com/office/drawing/2014/main" id="{C5E61294-2C02-F34F-9383-616D30F96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535" y="643467"/>
            <a:ext cx="3259073" cy="55710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9ADB2B-95D5-414C-B227-02CD8640A1AC}"/>
              </a:ext>
            </a:extLst>
          </p:cNvPr>
          <p:cNvSpPr/>
          <p:nvPr/>
        </p:nvSpPr>
        <p:spPr>
          <a:xfrm>
            <a:off x="1245191" y="5974503"/>
            <a:ext cx="3921760" cy="643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Pere IV “The Ceremonious” of Aragon</a:t>
            </a:r>
          </a:p>
          <a:p>
            <a:pPr algn="ctr"/>
            <a:r>
              <a:rPr lang="en-US" dirty="0"/>
              <a:t>(ruled 1336-1387)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9E82EC-2FA1-F746-B259-59E936695FFA}"/>
              </a:ext>
            </a:extLst>
          </p:cNvPr>
          <p:cNvSpPr/>
          <p:nvPr/>
        </p:nvSpPr>
        <p:spPr>
          <a:xfrm>
            <a:off x="7137184" y="5974503"/>
            <a:ext cx="3578020" cy="643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Pedro I ”The Cruel” of Castile</a:t>
            </a:r>
          </a:p>
          <a:p>
            <a:pPr algn="ctr"/>
            <a:r>
              <a:rPr lang="en-US" dirty="0"/>
              <a:t>(ruled 1350-1369)</a:t>
            </a:r>
          </a:p>
        </p:txBody>
      </p:sp>
    </p:spTree>
    <p:extLst>
      <p:ext uri="{BB962C8B-B14F-4D97-AF65-F5344CB8AC3E}">
        <p14:creationId xmlns:p14="http://schemas.microsoft.com/office/powerpoint/2010/main" val="2235053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467F3B-43FE-3C48-BD7B-6D42F51B7A47}"/>
              </a:ext>
            </a:extLst>
          </p:cNvPr>
          <p:cNvSpPr txBox="1"/>
          <p:nvPr/>
        </p:nvSpPr>
        <p:spPr>
          <a:xfrm>
            <a:off x="5969876" y="294290"/>
            <a:ext cx="57197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War of the Two </a:t>
            </a:r>
            <a:r>
              <a:rPr lang="en-US" sz="4400" b="1" dirty="0" err="1"/>
              <a:t>Pedros</a:t>
            </a:r>
            <a:endParaRPr lang="en-US" sz="4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C96163-8F2F-3C40-8A67-1D2E72817EB9}"/>
              </a:ext>
            </a:extLst>
          </p:cNvPr>
          <p:cNvSpPr txBox="1"/>
          <p:nvPr/>
        </p:nvSpPr>
        <p:spPr>
          <a:xfrm>
            <a:off x="367861" y="1681656"/>
            <a:ext cx="6470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Part One</a:t>
            </a:r>
            <a:r>
              <a:rPr lang="en-US" sz="4000" dirty="0"/>
              <a:t>: Border Wars (1356)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2FE2FC-83BA-A44C-9C0D-E008575DEFA0}"/>
              </a:ext>
            </a:extLst>
          </p:cNvPr>
          <p:cNvSpPr/>
          <p:nvPr/>
        </p:nvSpPr>
        <p:spPr>
          <a:xfrm>
            <a:off x="11589734" y="500334"/>
            <a:ext cx="199697" cy="357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56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4820609-A3AF-AE4E-A952-EC598339E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694" y="0"/>
            <a:ext cx="9330612" cy="6858000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2C80AEC5-2F5E-0141-8494-29D5FBABAD88}"/>
              </a:ext>
            </a:extLst>
          </p:cNvPr>
          <p:cNvSpPr/>
          <p:nvPr/>
        </p:nvSpPr>
        <p:spPr>
          <a:xfrm>
            <a:off x="7693572" y="4790121"/>
            <a:ext cx="1768010" cy="7755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C98AD99A-2CE2-4545-9AF9-2194B07A36A1}"/>
              </a:ext>
            </a:extLst>
          </p:cNvPr>
          <p:cNvSpPr/>
          <p:nvPr/>
        </p:nvSpPr>
        <p:spPr>
          <a:xfrm rot="19124987">
            <a:off x="10531364" y="2364828"/>
            <a:ext cx="978408" cy="484632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77DBC0-714A-B740-BBA3-290675007DAD}"/>
              </a:ext>
            </a:extLst>
          </p:cNvPr>
          <p:cNvSpPr/>
          <p:nvPr/>
        </p:nvSpPr>
        <p:spPr>
          <a:xfrm>
            <a:off x="7746124" y="3198148"/>
            <a:ext cx="220717" cy="2627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9125E8-3B9C-E04D-9FA8-7CCF2D06AF26}"/>
              </a:ext>
            </a:extLst>
          </p:cNvPr>
          <p:cNvSpPr txBox="1"/>
          <p:nvPr/>
        </p:nvSpPr>
        <p:spPr>
          <a:xfrm>
            <a:off x="6979327" y="2828816"/>
            <a:ext cx="98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Valencia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B6343BF9-202C-1142-9B08-94C524A0409B}"/>
              </a:ext>
            </a:extLst>
          </p:cNvPr>
          <p:cNvSpPr/>
          <p:nvPr/>
        </p:nvSpPr>
        <p:spPr>
          <a:xfrm rot="19386028">
            <a:off x="8033549" y="277116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B0C54C-7382-7543-A268-23CAFFDFF066}"/>
              </a:ext>
            </a:extLst>
          </p:cNvPr>
          <p:cNvSpPr/>
          <p:nvPr/>
        </p:nvSpPr>
        <p:spPr>
          <a:xfrm>
            <a:off x="8870731" y="1215188"/>
            <a:ext cx="2995447" cy="1009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Pedro I attacks 1356</a:t>
            </a:r>
          </a:p>
        </p:txBody>
      </p:sp>
    </p:spTree>
    <p:extLst>
      <p:ext uri="{BB962C8B-B14F-4D97-AF65-F5344CB8AC3E}">
        <p14:creationId xmlns:p14="http://schemas.microsoft.com/office/powerpoint/2010/main" val="274079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467F3B-43FE-3C48-BD7B-6D42F51B7A47}"/>
              </a:ext>
            </a:extLst>
          </p:cNvPr>
          <p:cNvSpPr txBox="1"/>
          <p:nvPr/>
        </p:nvSpPr>
        <p:spPr>
          <a:xfrm>
            <a:off x="5969876" y="294290"/>
            <a:ext cx="57197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War of the Two </a:t>
            </a:r>
            <a:r>
              <a:rPr lang="en-US" sz="4400" b="1" dirty="0" err="1"/>
              <a:t>Pedros</a:t>
            </a:r>
            <a:endParaRPr lang="en-US" sz="4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C96163-8F2F-3C40-8A67-1D2E72817EB9}"/>
              </a:ext>
            </a:extLst>
          </p:cNvPr>
          <p:cNvSpPr txBox="1"/>
          <p:nvPr/>
        </p:nvSpPr>
        <p:spPr>
          <a:xfrm>
            <a:off x="367861" y="1681656"/>
            <a:ext cx="85402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Part One</a:t>
            </a:r>
            <a:r>
              <a:rPr lang="en-US" sz="4000" dirty="0"/>
              <a:t>: Border Wars (1356)</a:t>
            </a:r>
          </a:p>
          <a:p>
            <a:endParaRPr lang="en-US" sz="4000" dirty="0"/>
          </a:p>
          <a:p>
            <a:r>
              <a:rPr lang="en-US" sz="4000" dirty="0">
                <a:solidFill>
                  <a:srgbClr val="FF0000"/>
                </a:solidFill>
              </a:rPr>
              <a:t>Part Two</a:t>
            </a:r>
            <a:r>
              <a:rPr lang="en-US" sz="4000" dirty="0"/>
              <a:t>: Outside Alliances (1357-1363)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2FE2FC-83BA-A44C-9C0D-E008575DEFA0}"/>
              </a:ext>
            </a:extLst>
          </p:cNvPr>
          <p:cNvSpPr/>
          <p:nvPr/>
        </p:nvSpPr>
        <p:spPr>
          <a:xfrm>
            <a:off x="11589734" y="500334"/>
            <a:ext cx="199697" cy="357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53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28EB2C-DDB3-514E-9212-EF6566088114}"/>
              </a:ext>
            </a:extLst>
          </p:cNvPr>
          <p:cNvSpPr txBox="1"/>
          <p:nvPr/>
        </p:nvSpPr>
        <p:spPr>
          <a:xfrm>
            <a:off x="803775" y="1106007"/>
            <a:ext cx="10550025" cy="11829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Forging Alliances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A64C94D-2F2A-8348-A99D-0187488DBB58}"/>
              </a:ext>
            </a:extLst>
          </p:cNvPr>
          <p:cNvSpPr txBox="1"/>
          <p:nvPr/>
        </p:nvSpPr>
        <p:spPr>
          <a:xfrm>
            <a:off x="803775" y="2598947"/>
            <a:ext cx="10550025" cy="36773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tx1">
                    <a:alpha val="80000"/>
                  </a:schemeClr>
                </a:solidFill>
              </a:rPr>
              <a:t>Pere IV of Aragon + Enrique </a:t>
            </a:r>
            <a:r>
              <a:rPr lang="en-US" sz="4800" dirty="0" err="1">
                <a:solidFill>
                  <a:schemeClr val="tx1">
                    <a:alpha val="80000"/>
                  </a:schemeClr>
                </a:solidFill>
              </a:rPr>
              <a:t>Trastamara</a:t>
            </a:r>
            <a:r>
              <a:rPr lang="en-US" sz="4800" dirty="0">
                <a:solidFill>
                  <a:schemeClr val="tx1">
                    <a:alpha val="80000"/>
                  </a:schemeClr>
                </a:solidFill>
              </a:rPr>
              <a:t> + France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8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tx1">
                    <a:alpha val="80000"/>
                  </a:schemeClr>
                </a:solidFill>
              </a:rPr>
              <a:t>Pedro I of Castile + England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6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467F3B-43FE-3C48-BD7B-6D42F51B7A47}"/>
              </a:ext>
            </a:extLst>
          </p:cNvPr>
          <p:cNvSpPr txBox="1"/>
          <p:nvPr/>
        </p:nvSpPr>
        <p:spPr>
          <a:xfrm>
            <a:off x="5969876" y="294290"/>
            <a:ext cx="57197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War of the Two </a:t>
            </a:r>
            <a:r>
              <a:rPr lang="en-US" sz="4400" b="1" dirty="0" err="1"/>
              <a:t>Pedros</a:t>
            </a:r>
            <a:endParaRPr lang="en-US" sz="4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C96163-8F2F-3C40-8A67-1D2E72817EB9}"/>
              </a:ext>
            </a:extLst>
          </p:cNvPr>
          <p:cNvSpPr txBox="1"/>
          <p:nvPr/>
        </p:nvSpPr>
        <p:spPr>
          <a:xfrm>
            <a:off x="0" y="1843950"/>
            <a:ext cx="1233863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Part One</a:t>
            </a:r>
            <a:r>
              <a:rPr lang="en-US" sz="4000" dirty="0"/>
              <a:t>: Border Wars (1356)</a:t>
            </a:r>
          </a:p>
          <a:p>
            <a:endParaRPr lang="en-US" sz="4000" dirty="0"/>
          </a:p>
          <a:p>
            <a:r>
              <a:rPr lang="en-US" sz="4000" dirty="0">
                <a:solidFill>
                  <a:srgbClr val="FF0000"/>
                </a:solidFill>
              </a:rPr>
              <a:t>Part Two</a:t>
            </a:r>
            <a:r>
              <a:rPr lang="en-US" sz="4000" dirty="0"/>
              <a:t>: Outside Alliances (1357-1363)</a:t>
            </a:r>
          </a:p>
          <a:p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dirty="0">
                <a:solidFill>
                  <a:srgbClr val="FF0000"/>
                </a:solidFill>
              </a:rPr>
              <a:t>Part Three</a:t>
            </a:r>
            <a:r>
              <a:rPr lang="en-US" sz="4000" dirty="0"/>
              <a:t>: Initial Peace and Pedro I’s Defeat (1363-1369)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2FE2FC-83BA-A44C-9C0D-E008575DEFA0}"/>
              </a:ext>
            </a:extLst>
          </p:cNvPr>
          <p:cNvSpPr/>
          <p:nvPr/>
        </p:nvSpPr>
        <p:spPr>
          <a:xfrm>
            <a:off x="11589734" y="500334"/>
            <a:ext cx="199697" cy="357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02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632</Words>
  <Application>Microsoft Macintosh PowerPoint</Application>
  <PresentationFormat>Widescreen</PresentationFormat>
  <Paragraphs>109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Wessell Lightfoot</dc:creator>
  <cp:lastModifiedBy>Dana Wessell Lightfoot</cp:lastModifiedBy>
  <cp:revision>14</cp:revision>
  <dcterms:created xsi:type="dcterms:W3CDTF">2021-06-08T18:19:46Z</dcterms:created>
  <dcterms:modified xsi:type="dcterms:W3CDTF">2021-06-08T23:55:27Z</dcterms:modified>
</cp:coreProperties>
</file>