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99F3C-E345-4F82-A379-13B27ECC14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5149BF-D6BB-4FDB-8324-6A547E7E9DAB}">
      <dgm:prSet/>
      <dgm:spPr/>
      <dgm:t>
        <a:bodyPr/>
        <a:lstStyle/>
        <a:p>
          <a:r>
            <a:rPr lang="en-US"/>
            <a:t>Kingship and military conflict</a:t>
          </a:r>
        </a:p>
      </dgm:t>
    </dgm:pt>
    <dgm:pt modelId="{D7BB9FBD-6052-4F09-9D9F-A82937402234}" type="parTrans" cxnId="{25598D0B-205B-43F7-AE92-E1DACB6AED42}">
      <dgm:prSet/>
      <dgm:spPr/>
      <dgm:t>
        <a:bodyPr/>
        <a:lstStyle/>
        <a:p>
          <a:endParaRPr lang="en-US"/>
        </a:p>
      </dgm:t>
    </dgm:pt>
    <dgm:pt modelId="{0310255D-FE9F-408E-9D22-10CF6D15D07A}" type="sibTrans" cxnId="{25598D0B-205B-43F7-AE92-E1DACB6AED42}">
      <dgm:prSet/>
      <dgm:spPr/>
      <dgm:t>
        <a:bodyPr/>
        <a:lstStyle/>
        <a:p>
          <a:endParaRPr lang="en-US"/>
        </a:p>
      </dgm:t>
    </dgm:pt>
    <dgm:pt modelId="{6DBACB04-6EC5-4982-964D-E30160FB98B2}">
      <dgm:prSet/>
      <dgm:spPr/>
      <dgm:t>
        <a:bodyPr/>
        <a:lstStyle/>
        <a:p>
          <a:r>
            <a:rPr lang="en-US"/>
            <a:t>Use of law codes and representative assemblies (Cortes/Corts</a:t>
          </a:r>
        </a:p>
      </dgm:t>
    </dgm:pt>
    <dgm:pt modelId="{7FE921F2-6B2F-42C3-9F3F-C1FB9E804C7B}" type="parTrans" cxnId="{7FD1E662-3D65-4A27-B09F-BA7A6B9B13C4}">
      <dgm:prSet/>
      <dgm:spPr/>
      <dgm:t>
        <a:bodyPr/>
        <a:lstStyle/>
        <a:p>
          <a:endParaRPr lang="en-US"/>
        </a:p>
      </dgm:t>
    </dgm:pt>
    <dgm:pt modelId="{2FC2F422-ADC5-4DF0-9862-EFF46C632E2E}" type="sibTrans" cxnId="{7FD1E662-3D65-4A27-B09F-BA7A6B9B13C4}">
      <dgm:prSet/>
      <dgm:spPr/>
      <dgm:t>
        <a:bodyPr/>
        <a:lstStyle/>
        <a:p>
          <a:endParaRPr lang="en-US"/>
        </a:p>
      </dgm:t>
    </dgm:pt>
    <dgm:pt modelId="{8967986B-832F-0643-A943-E8ABF8C012D2}" type="pres">
      <dgm:prSet presAssocID="{E2E99F3C-E345-4F82-A379-13B27ECC145E}" presName="linear" presStyleCnt="0">
        <dgm:presLayoutVars>
          <dgm:animLvl val="lvl"/>
          <dgm:resizeHandles val="exact"/>
        </dgm:presLayoutVars>
      </dgm:prSet>
      <dgm:spPr/>
    </dgm:pt>
    <dgm:pt modelId="{CD90EA39-D7EF-1647-9FEB-AEA700759B35}" type="pres">
      <dgm:prSet presAssocID="{CD5149BF-D6BB-4FDB-8324-6A547E7E9D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5D343E-AFC9-CC40-86B0-83E532787B99}" type="pres">
      <dgm:prSet presAssocID="{0310255D-FE9F-408E-9D22-10CF6D15D07A}" presName="spacer" presStyleCnt="0"/>
      <dgm:spPr/>
    </dgm:pt>
    <dgm:pt modelId="{50172CF5-EEE6-2848-9B61-D405363BD91B}" type="pres">
      <dgm:prSet presAssocID="{6DBACB04-6EC5-4982-964D-E30160FB98B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5598D0B-205B-43F7-AE92-E1DACB6AED42}" srcId="{E2E99F3C-E345-4F82-A379-13B27ECC145E}" destId="{CD5149BF-D6BB-4FDB-8324-6A547E7E9DAB}" srcOrd="0" destOrd="0" parTransId="{D7BB9FBD-6052-4F09-9D9F-A82937402234}" sibTransId="{0310255D-FE9F-408E-9D22-10CF6D15D07A}"/>
    <dgm:cxn modelId="{7FD1E662-3D65-4A27-B09F-BA7A6B9B13C4}" srcId="{E2E99F3C-E345-4F82-A379-13B27ECC145E}" destId="{6DBACB04-6EC5-4982-964D-E30160FB98B2}" srcOrd="1" destOrd="0" parTransId="{7FE921F2-6B2F-42C3-9F3F-C1FB9E804C7B}" sibTransId="{2FC2F422-ADC5-4DF0-9862-EFF46C632E2E}"/>
    <dgm:cxn modelId="{5415D0B0-6F5B-D142-BB42-4835F7875C9A}" type="presOf" srcId="{CD5149BF-D6BB-4FDB-8324-6A547E7E9DAB}" destId="{CD90EA39-D7EF-1647-9FEB-AEA700759B35}" srcOrd="0" destOrd="0" presId="urn:microsoft.com/office/officeart/2005/8/layout/vList2"/>
    <dgm:cxn modelId="{380923CC-BFD5-154B-9169-D866B6810BA4}" type="presOf" srcId="{E2E99F3C-E345-4F82-A379-13B27ECC145E}" destId="{8967986B-832F-0643-A943-E8ABF8C012D2}" srcOrd="0" destOrd="0" presId="urn:microsoft.com/office/officeart/2005/8/layout/vList2"/>
    <dgm:cxn modelId="{80DDE1D3-7D88-D843-83F6-65FC5DA7279E}" type="presOf" srcId="{6DBACB04-6EC5-4982-964D-E30160FB98B2}" destId="{50172CF5-EEE6-2848-9B61-D405363BD91B}" srcOrd="0" destOrd="0" presId="urn:microsoft.com/office/officeart/2005/8/layout/vList2"/>
    <dgm:cxn modelId="{8F0A9E6A-47B0-A14F-8BE1-A4AF6DD01E72}" type="presParOf" srcId="{8967986B-832F-0643-A943-E8ABF8C012D2}" destId="{CD90EA39-D7EF-1647-9FEB-AEA700759B35}" srcOrd="0" destOrd="0" presId="urn:microsoft.com/office/officeart/2005/8/layout/vList2"/>
    <dgm:cxn modelId="{E170E9A1-614F-8C40-9159-4244CF08EC41}" type="presParOf" srcId="{8967986B-832F-0643-A943-E8ABF8C012D2}" destId="{EA5D343E-AFC9-CC40-86B0-83E532787B99}" srcOrd="1" destOrd="0" presId="urn:microsoft.com/office/officeart/2005/8/layout/vList2"/>
    <dgm:cxn modelId="{FADFE4AA-6F12-5242-BBC7-131024331184}" type="presParOf" srcId="{8967986B-832F-0643-A943-E8ABF8C012D2}" destId="{50172CF5-EEE6-2848-9B61-D405363BD9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04B01-7913-604E-8DA8-B44E8583AC8C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253C3-3ACB-2648-BEFE-6967BB6B7AE8}">
      <dgm:prSet phldrT="[Text]"/>
      <dgm:spPr/>
      <dgm:t>
        <a:bodyPr/>
        <a:lstStyle/>
        <a:p>
          <a:r>
            <a:rPr lang="en-US" dirty="0"/>
            <a:t>Estates present petitions to king</a:t>
          </a:r>
        </a:p>
      </dgm:t>
    </dgm:pt>
    <dgm:pt modelId="{BD54D52B-EAD7-4C4B-B8AB-4BCA99ADBFB3}" type="parTrans" cxnId="{1CD3D430-7B3C-8149-90E1-015D01E95050}">
      <dgm:prSet/>
      <dgm:spPr/>
      <dgm:t>
        <a:bodyPr/>
        <a:lstStyle/>
        <a:p>
          <a:endParaRPr lang="en-US"/>
        </a:p>
      </dgm:t>
    </dgm:pt>
    <dgm:pt modelId="{A7B745E5-3B4A-A146-9AB7-9E745638C2A3}" type="sibTrans" cxnId="{1CD3D430-7B3C-8149-90E1-015D01E95050}">
      <dgm:prSet/>
      <dgm:spPr/>
      <dgm:t>
        <a:bodyPr/>
        <a:lstStyle/>
        <a:p>
          <a:endParaRPr lang="en-US"/>
        </a:p>
      </dgm:t>
    </dgm:pt>
    <dgm:pt modelId="{54A28FEF-B04B-DC4C-9AF9-12DD50AE05AB}">
      <dgm:prSet phldrT="[Text]"/>
      <dgm:spPr/>
      <dgm:t>
        <a:bodyPr/>
        <a:lstStyle/>
        <a:p>
          <a:r>
            <a:rPr lang="en-US" dirty="0"/>
            <a:t>King gets advice</a:t>
          </a:r>
        </a:p>
      </dgm:t>
    </dgm:pt>
    <dgm:pt modelId="{940595D9-6258-5748-AED6-D713637BD262}" type="parTrans" cxnId="{647C2E6E-8D65-4046-ACC2-B334F275AF22}">
      <dgm:prSet/>
      <dgm:spPr/>
      <dgm:t>
        <a:bodyPr/>
        <a:lstStyle/>
        <a:p>
          <a:endParaRPr lang="en-US"/>
        </a:p>
      </dgm:t>
    </dgm:pt>
    <dgm:pt modelId="{C1203B19-127E-8041-931F-212737EF4CE4}" type="sibTrans" cxnId="{647C2E6E-8D65-4046-ACC2-B334F275AF22}">
      <dgm:prSet/>
      <dgm:spPr/>
      <dgm:t>
        <a:bodyPr/>
        <a:lstStyle/>
        <a:p>
          <a:endParaRPr lang="en-US"/>
        </a:p>
      </dgm:t>
    </dgm:pt>
    <dgm:pt modelId="{60BB8301-739C-CC4C-84D1-7ED4CDBD21C6}">
      <dgm:prSet phldrT="[Text]"/>
      <dgm:spPr/>
      <dgm:t>
        <a:bodyPr/>
        <a:lstStyle/>
        <a:p>
          <a:r>
            <a:rPr lang="en-US" dirty="0"/>
            <a:t>King makes determination </a:t>
          </a:r>
        </a:p>
      </dgm:t>
    </dgm:pt>
    <dgm:pt modelId="{ABE5FD4A-246A-C44E-99D0-8775933D518C}" type="parTrans" cxnId="{1FEEB71B-FE7D-9245-A979-1EE8985CBA1F}">
      <dgm:prSet/>
      <dgm:spPr/>
      <dgm:t>
        <a:bodyPr/>
        <a:lstStyle/>
        <a:p>
          <a:endParaRPr lang="en-US"/>
        </a:p>
      </dgm:t>
    </dgm:pt>
    <dgm:pt modelId="{3D38E54C-A139-1341-A8DF-AAFCE9362DAC}" type="sibTrans" cxnId="{1FEEB71B-FE7D-9245-A979-1EE8985CBA1F}">
      <dgm:prSet/>
      <dgm:spPr/>
      <dgm:t>
        <a:bodyPr/>
        <a:lstStyle/>
        <a:p>
          <a:endParaRPr lang="en-US"/>
        </a:p>
      </dgm:t>
    </dgm:pt>
    <dgm:pt modelId="{92FB94C6-1B15-8547-82F3-0FEBAC6FC7CB}" type="pres">
      <dgm:prSet presAssocID="{9CC04B01-7913-604E-8DA8-B44E8583AC8C}" presName="outerComposite" presStyleCnt="0">
        <dgm:presLayoutVars>
          <dgm:chMax val="5"/>
          <dgm:dir/>
          <dgm:resizeHandles val="exact"/>
        </dgm:presLayoutVars>
      </dgm:prSet>
      <dgm:spPr/>
    </dgm:pt>
    <dgm:pt modelId="{588B4A16-54C2-194B-8784-7E3313D9BE37}" type="pres">
      <dgm:prSet presAssocID="{9CC04B01-7913-604E-8DA8-B44E8583AC8C}" presName="dummyMaxCanvas" presStyleCnt="0">
        <dgm:presLayoutVars/>
      </dgm:prSet>
      <dgm:spPr/>
    </dgm:pt>
    <dgm:pt modelId="{3FF7C3D9-F29F-1643-A2AC-CAAE685EA860}" type="pres">
      <dgm:prSet presAssocID="{9CC04B01-7913-604E-8DA8-B44E8583AC8C}" presName="ThreeNodes_1" presStyleLbl="node1" presStyleIdx="0" presStyleCnt="3">
        <dgm:presLayoutVars>
          <dgm:bulletEnabled val="1"/>
        </dgm:presLayoutVars>
      </dgm:prSet>
      <dgm:spPr/>
    </dgm:pt>
    <dgm:pt modelId="{8570EA9B-EAF4-F74D-BAD1-5CD9E2319982}" type="pres">
      <dgm:prSet presAssocID="{9CC04B01-7913-604E-8DA8-B44E8583AC8C}" presName="ThreeNodes_2" presStyleLbl="node1" presStyleIdx="1" presStyleCnt="3">
        <dgm:presLayoutVars>
          <dgm:bulletEnabled val="1"/>
        </dgm:presLayoutVars>
      </dgm:prSet>
      <dgm:spPr/>
    </dgm:pt>
    <dgm:pt modelId="{2997C54C-EEDA-9745-888E-554A657E3AE3}" type="pres">
      <dgm:prSet presAssocID="{9CC04B01-7913-604E-8DA8-B44E8583AC8C}" presName="ThreeNodes_3" presStyleLbl="node1" presStyleIdx="2" presStyleCnt="3">
        <dgm:presLayoutVars>
          <dgm:bulletEnabled val="1"/>
        </dgm:presLayoutVars>
      </dgm:prSet>
      <dgm:spPr/>
    </dgm:pt>
    <dgm:pt modelId="{495DB441-6839-3444-B159-C3C91AA27D3A}" type="pres">
      <dgm:prSet presAssocID="{9CC04B01-7913-604E-8DA8-B44E8583AC8C}" presName="ThreeConn_1-2" presStyleLbl="fgAccFollowNode1" presStyleIdx="0" presStyleCnt="2">
        <dgm:presLayoutVars>
          <dgm:bulletEnabled val="1"/>
        </dgm:presLayoutVars>
      </dgm:prSet>
      <dgm:spPr/>
    </dgm:pt>
    <dgm:pt modelId="{CB76E185-4820-8B48-809B-C5A14F956A09}" type="pres">
      <dgm:prSet presAssocID="{9CC04B01-7913-604E-8DA8-B44E8583AC8C}" presName="ThreeConn_2-3" presStyleLbl="fgAccFollowNode1" presStyleIdx="1" presStyleCnt="2">
        <dgm:presLayoutVars>
          <dgm:bulletEnabled val="1"/>
        </dgm:presLayoutVars>
      </dgm:prSet>
      <dgm:spPr/>
    </dgm:pt>
    <dgm:pt modelId="{5223707B-7F47-FE4D-87B6-D5216764B5DB}" type="pres">
      <dgm:prSet presAssocID="{9CC04B01-7913-604E-8DA8-B44E8583AC8C}" presName="ThreeNodes_1_text" presStyleLbl="node1" presStyleIdx="2" presStyleCnt="3">
        <dgm:presLayoutVars>
          <dgm:bulletEnabled val="1"/>
        </dgm:presLayoutVars>
      </dgm:prSet>
      <dgm:spPr/>
    </dgm:pt>
    <dgm:pt modelId="{6B84084F-8C16-1A4B-8822-6C22814239FA}" type="pres">
      <dgm:prSet presAssocID="{9CC04B01-7913-604E-8DA8-B44E8583AC8C}" presName="ThreeNodes_2_text" presStyleLbl="node1" presStyleIdx="2" presStyleCnt="3">
        <dgm:presLayoutVars>
          <dgm:bulletEnabled val="1"/>
        </dgm:presLayoutVars>
      </dgm:prSet>
      <dgm:spPr/>
    </dgm:pt>
    <dgm:pt modelId="{7561564F-14A2-7543-84CD-486F412DFD10}" type="pres">
      <dgm:prSet presAssocID="{9CC04B01-7913-604E-8DA8-B44E8583AC8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31A2909-E112-6C4C-87D8-0833014A9906}" type="presOf" srcId="{54A28FEF-B04B-DC4C-9AF9-12DD50AE05AB}" destId="{6B84084F-8C16-1A4B-8822-6C22814239FA}" srcOrd="1" destOrd="0" presId="urn:microsoft.com/office/officeart/2005/8/layout/vProcess5"/>
    <dgm:cxn modelId="{1FEEB71B-FE7D-9245-A979-1EE8985CBA1F}" srcId="{9CC04B01-7913-604E-8DA8-B44E8583AC8C}" destId="{60BB8301-739C-CC4C-84D1-7ED4CDBD21C6}" srcOrd="2" destOrd="0" parTransId="{ABE5FD4A-246A-C44E-99D0-8775933D518C}" sibTransId="{3D38E54C-A139-1341-A8DF-AAFCE9362DAC}"/>
    <dgm:cxn modelId="{729A961F-6420-7048-9D62-56629EB99FF7}" type="presOf" srcId="{A7B745E5-3B4A-A146-9AB7-9E745638C2A3}" destId="{495DB441-6839-3444-B159-C3C91AA27D3A}" srcOrd="0" destOrd="0" presId="urn:microsoft.com/office/officeart/2005/8/layout/vProcess5"/>
    <dgm:cxn modelId="{1CD3D430-7B3C-8149-90E1-015D01E95050}" srcId="{9CC04B01-7913-604E-8DA8-B44E8583AC8C}" destId="{787253C3-3ACB-2648-BEFE-6967BB6B7AE8}" srcOrd="0" destOrd="0" parTransId="{BD54D52B-EAD7-4C4B-B8AB-4BCA99ADBFB3}" sibTransId="{A7B745E5-3B4A-A146-9AB7-9E745638C2A3}"/>
    <dgm:cxn modelId="{EC50403F-0CAA-E84A-85F9-6ECFBECD25B8}" type="presOf" srcId="{60BB8301-739C-CC4C-84D1-7ED4CDBD21C6}" destId="{7561564F-14A2-7543-84CD-486F412DFD10}" srcOrd="1" destOrd="0" presId="urn:microsoft.com/office/officeart/2005/8/layout/vProcess5"/>
    <dgm:cxn modelId="{379BB64B-4B3C-4C4F-8C60-7F9438A8E62D}" type="presOf" srcId="{54A28FEF-B04B-DC4C-9AF9-12DD50AE05AB}" destId="{8570EA9B-EAF4-F74D-BAD1-5CD9E2319982}" srcOrd="0" destOrd="0" presId="urn:microsoft.com/office/officeart/2005/8/layout/vProcess5"/>
    <dgm:cxn modelId="{7632D360-F7BA-5F40-AF63-41855B01B7CC}" type="presOf" srcId="{787253C3-3ACB-2648-BEFE-6967BB6B7AE8}" destId="{5223707B-7F47-FE4D-87B6-D5216764B5DB}" srcOrd="1" destOrd="0" presId="urn:microsoft.com/office/officeart/2005/8/layout/vProcess5"/>
    <dgm:cxn modelId="{61713768-DDFA-4C43-ACB3-12738A3ECE49}" type="presOf" srcId="{9CC04B01-7913-604E-8DA8-B44E8583AC8C}" destId="{92FB94C6-1B15-8547-82F3-0FEBAC6FC7CB}" srcOrd="0" destOrd="0" presId="urn:microsoft.com/office/officeart/2005/8/layout/vProcess5"/>
    <dgm:cxn modelId="{6EAB7F6A-5B0D-FC4C-A824-6FC32B7E883B}" type="presOf" srcId="{787253C3-3ACB-2648-BEFE-6967BB6B7AE8}" destId="{3FF7C3D9-F29F-1643-A2AC-CAAE685EA860}" srcOrd="0" destOrd="0" presId="urn:microsoft.com/office/officeart/2005/8/layout/vProcess5"/>
    <dgm:cxn modelId="{647C2E6E-8D65-4046-ACC2-B334F275AF22}" srcId="{9CC04B01-7913-604E-8DA8-B44E8583AC8C}" destId="{54A28FEF-B04B-DC4C-9AF9-12DD50AE05AB}" srcOrd="1" destOrd="0" parTransId="{940595D9-6258-5748-AED6-D713637BD262}" sibTransId="{C1203B19-127E-8041-931F-212737EF4CE4}"/>
    <dgm:cxn modelId="{3C58D78C-B7C6-7D48-9D52-D4EE89622087}" type="presOf" srcId="{C1203B19-127E-8041-931F-212737EF4CE4}" destId="{CB76E185-4820-8B48-809B-C5A14F956A09}" srcOrd="0" destOrd="0" presId="urn:microsoft.com/office/officeart/2005/8/layout/vProcess5"/>
    <dgm:cxn modelId="{E0BEBBBE-4175-8E42-AC6B-3BD69E3CE560}" type="presOf" srcId="{60BB8301-739C-CC4C-84D1-7ED4CDBD21C6}" destId="{2997C54C-EEDA-9745-888E-554A657E3AE3}" srcOrd="0" destOrd="0" presId="urn:microsoft.com/office/officeart/2005/8/layout/vProcess5"/>
    <dgm:cxn modelId="{DC8C33BB-10BA-A743-AC8D-1B47EE306D9F}" type="presParOf" srcId="{92FB94C6-1B15-8547-82F3-0FEBAC6FC7CB}" destId="{588B4A16-54C2-194B-8784-7E3313D9BE37}" srcOrd="0" destOrd="0" presId="urn:microsoft.com/office/officeart/2005/8/layout/vProcess5"/>
    <dgm:cxn modelId="{584604A6-82F3-134E-9088-4EA74A621B38}" type="presParOf" srcId="{92FB94C6-1B15-8547-82F3-0FEBAC6FC7CB}" destId="{3FF7C3D9-F29F-1643-A2AC-CAAE685EA860}" srcOrd="1" destOrd="0" presId="urn:microsoft.com/office/officeart/2005/8/layout/vProcess5"/>
    <dgm:cxn modelId="{E7BEA270-AD06-8348-9430-B6B79757FE36}" type="presParOf" srcId="{92FB94C6-1B15-8547-82F3-0FEBAC6FC7CB}" destId="{8570EA9B-EAF4-F74D-BAD1-5CD9E2319982}" srcOrd="2" destOrd="0" presId="urn:microsoft.com/office/officeart/2005/8/layout/vProcess5"/>
    <dgm:cxn modelId="{3083A6B1-3C5B-6F48-BA51-B0DF848CDC58}" type="presParOf" srcId="{92FB94C6-1B15-8547-82F3-0FEBAC6FC7CB}" destId="{2997C54C-EEDA-9745-888E-554A657E3AE3}" srcOrd="3" destOrd="0" presId="urn:microsoft.com/office/officeart/2005/8/layout/vProcess5"/>
    <dgm:cxn modelId="{B134A48B-DDCA-0243-8778-FEDD1BF8FD75}" type="presParOf" srcId="{92FB94C6-1B15-8547-82F3-0FEBAC6FC7CB}" destId="{495DB441-6839-3444-B159-C3C91AA27D3A}" srcOrd="4" destOrd="0" presId="urn:microsoft.com/office/officeart/2005/8/layout/vProcess5"/>
    <dgm:cxn modelId="{6F752406-E56F-B04A-8F79-F62185254CDA}" type="presParOf" srcId="{92FB94C6-1B15-8547-82F3-0FEBAC6FC7CB}" destId="{CB76E185-4820-8B48-809B-C5A14F956A09}" srcOrd="5" destOrd="0" presId="urn:microsoft.com/office/officeart/2005/8/layout/vProcess5"/>
    <dgm:cxn modelId="{62015E05-4E6B-F643-94BA-075C0DCCE3E1}" type="presParOf" srcId="{92FB94C6-1B15-8547-82F3-0FEBAC6FC7CB}" destId="{5223707B-7F47-FE4D-87B6-D5216764B5DB}" srcOrd="6" destOrd="0" presId="urn:microsoft.com/office/officeart/2005/8/layout/vProcess5"/>
    <dgm:cxn modelId="{7DF2F51B-ACD7-8640-8C04-EBDF32C90D8D}" type="presParOf" srcId="{92FB94C6-1B15-8547-82F3-0FEBAC6FC7CB}" destId="{6B84084F-8C16-1A4B-8822-6C22814239FA}" srcOrd="7" destOrd="0" presId="urn:microsoft.com/office/officeart/2005/8/layout/vProcess5"/>
    <dgm:cxn modelId="{E1F6F320-78BC-BF49-BB89-1FD25DBE0209}" type="presParOf" srcId="{92FB94C6-1B15-8547-82F3-0FEBAC6FC7CB}" destId="{7561564F-14A2-7543-84CD-486F412DFD1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0EA39-D7EF-1647-9FEB-AEA700759B35}">
      <dsp:nvSpPr>
        <dsp:cNvPr id="0" name=""/>
        <dsp:cNvSpPr/>
      </dsp:nvSpPr>
      <dsp:spPr>
        <a:xfrm>
          <a:off x="0" y="14950"/>
          <a:ext cx="5576552" cy="1830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Kingship and military conflict</a:t>
          </a:r>
        </a:p>
      </dsp:txBody>
      <dsp:txXfrm>
        <a:off x="89351" y="104301"/>
        <a:ext cx="5397850" cy="1651653"/>
      </dsp:txXfrm>
    </dsp:sp>
    <dsp:sp modelId="{50172CF5-EEE6-2848-9B61-D405363BD91B}">
      <dsp:nvSpPr>
        <dsp:cNvPr id="0" name=""/>
        <dsp:cNvSpPr/>
      </dsp:nvSpPr>
      <dsp:spPr>
        <a:xfrm>
          <a:off x="0" y="1940346"/>
          <a:ext cx="5576552" cy="1830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Use of law codes and representative assemblies (Cortes/Corts</a:t>
          </a:r>
        </a:p>
      </dsp:txBody>
      <dsp:txXfrm>
        <a:off x="89351" y="2029697"/>
        <a:ext cx="5397850" cy="1651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7C3D9-F29F-1643-A2AC-CAAE685EA860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Estates present petitions to king</a:t>
          </a:r>
        </a:p>
      </dsp:txBody>
      <dsp:txXfrm>
        <a:off x="47612" y="47612"/>
        <a:ext cx="5154651" cy="1530376"/>
      </dsp:txXfrm>
    </dsp:sp>
    <dsp:sp modelId="{8570EA9B-EAF4-F74D-BAD1-5CD9E2319982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King gets advice</a:t>
          </a:r>
        </a:p>
      </dsp:txBody>
      <dsp:txXfrm>
        <a:off x="657211" y="1944145"/>
        <a:ext cx="5147335" cy="1530376"/>
      </dsp:txXfrm>
    </dsp:sp>
    <dsp:sp modelId="{2997C54C-EEDA-9745-888E-554A657E3AE3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King makes determination </a:t>
          </a:r>
        </a:p>
      </dsp:txBody>
      <dsp:txXfrm>
        <a:off x="1266811" y="3840678"/>
        <a:ext cx="5147335" cy="1530376"/>
      </dsp:txXfrm>
    </dsp:sp>
    <dsp:sp modelId="{495DB441-6839-3444-B159-C3C91AA27D3A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89903" y="1232746"/>
        <a:ext cx="581152" cy="795122"/>
      </dsp:txXfrm>
    </dsp:sp>
    <dsp:sp modelId="{CB76E185-4820-8B48-809B-C5A14F956A09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99503" y="3118442"/>
        <a:ext cx="581152" cy="7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DB30-2E80-7248-9B70-511695BD8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8725F-7A38-2D4B-ABE6-7A030785C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0216A-EA73-234A-995C-8CB7769A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072F3-D217-324E-8200-9372161E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A05E1-3164-024D-9962-BF80F4EE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24D9-87E1-EF42-8FC8-7779CEA4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D6756-E7AA-6549-9BE6-EC3CA5D2F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26ABC-6DB7-A14E-BBCB-2C645D96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54B3-B2C5-3349-A69D-56AD3EC8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9E83-0CD6-964D-8B81-F25D30CC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83CE7-96A5-5F42-8C95-20D21557D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AA6F3-AA0A-AB42-86A4-B04C65F5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72F20-9387-C54A-AA32-ED4F1153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ACDB-F2E1-4A4C-B6D7-1A110170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F9BD7-F899-2243-9D77-A295BBCC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A781-317C-CF45-A101-FCF45B55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691D9-D822-F245-A916-BD17056C0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881CE-2F60-9A4E-93AD-F2498E3B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ABF9B-B49B-F946-BA49-E341AB15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5377E-C46E-7844-AC64-803E32C6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4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C5D2-6D2D-1C45-8E8A-530CC724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81D00-5683-914D-B552-F5E6990AE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9074A-38B3-3445-89A2-1D2B1497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2C4B9-5FAF-D040-A7A7-E06AA7A4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4F532-B18F-9F45-907A-6EAB8404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8A33-23B1-484F-A741-F923F543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DAF11-3FE2-8B49-BFA5-3227A7DB2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ADD68-A8EA-4C46-B787-0A7ADEED1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2572D-76AA-784E-8596-8FC9732B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E9F1E-806C-414F-A280-212C7B5F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11516-0457-2345-8360-2789E6FB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2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0DA4-83DD-AE4A-9CF5-5C2F80F5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13E66-9D2D-9447-AEE3-881AA998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59A80-0997-B947-BBCF-E3BC16EE9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3B89C-E236-1C40-BE5E-2BCDD585D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084D5-8179-894B-BA1A-764D87210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4FCC2-05E1-AC43-88A9-15B667C8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9EA91-DB17-F34F-A6C9-328DA029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2FD72-2238-CD4B-8AC1-77B591E1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1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4DF3-0300-5044-8800-AE5F2B8B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26F14-1EAE-104E-80FA-3DCDD357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587B5-1AA6-3D40-A727-AAC39001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2303C-9C2A-6243-83D9-5EF55A22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3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1DCFB-DF46-BC4D-8031-0D287796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CF378-6786-8F49-8083-9AD58C38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61DE9-4CC9-5845-9DC2-DCD91A90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6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6A2A-5292-0A4A-AAC6-DAE38865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59FC-AF82-4C41-9662-165A036B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5B5E4-66A8-AB41-9EA5-882F7BB45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49FE7-8A98-9948-9048-91799C4E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EC598-6186-5E44-B8C7-1480B2A0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6AFA9-C46A-8A4B-AAFF-4AB6CCED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FC6B-E61B-3B46-A119-23F01C62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16D04-F7FD-844D-80A2-DDB2DEB33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F8330-74DD-B143-9BFE-E8612AF3F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EB760-53C6-0142-9E4F-236E29B9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ADDE6-5469-024D-B7DD-9951BF29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EF467-29DF-C649-A302-49B54CFF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F4FA9-0077-A64A-91C5-7B65A085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24344-60AE-D942-A1FA-018AD1CA8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3A6D-6E0B-8A4B-BC5D-F59ABC855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3E42-A415-A64C-841A-0234D7F6283F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EC44A-6887-F34D-8D42-2548CC575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7434-0E67-0040-8BD0-8294CC89B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88B7-4463-4F4E-8DD5-ACB571C3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6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ll with paintings on it&#10;&#10;Description automatically generated with low confidence">
            <a:extLst>
              <a:ext uri="{FF2B5EF4-FFF2-40B4-BE49-F238E27FC236}">
                <a16:creationId xmlns:a16="http://schemas.microsoft.com/office/drawing/2014/main" id="{BB57D03C-A840-2242-A626-3566FE41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0" r="6940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6FF671-3261-E84A-95B9-CC669AD790FB}"/>
              </a:ext>
            </a:extLst>
          </p:cNvPr>
          <p:cNvSpPr/>
          <p:nvPr/>
        </p:nvSpPr>
        <p:spPr>
          <a:xfrm>
            <a:off x="6096001" y="0"/>
            <a:ext cx="6096000" cy="191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Kingship and Institutions in the 13</a:t>
            </a:r>
            <a:r>
              <a:rPr lang="en-US" sz="4000" b="1" baseline="30000" dirty="0"/>
              <a:t>th</a:t>
            </a:r>
            <a:r>
              <a:rPr lang="en-US" sz="4000" b="1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21967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801F7-E7E8-0140-BC8F-8CE93DF80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9"/>
            <a:ext cx="4079631" cy="6867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E7DE3-BA39-5242-968B-1792454C4BF0}"/>
              </a:ext>
            </a:extLst>
          </p:cNvPr>
          <p:cNvSpPr txBox="1"/>
          <p:nvPr/>
        </p:nvSpPr>
        <p:spPr>
          <a:xfrm>
            <a:off x="5296809" y="1793226"/>
            <a:ext cx="5323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/>
              <a:t>Berenguela</a:t>
            </a:r>
            <a:r>
              <a:rPr lang="en-US" sz="4400" b="1" dirty="0"/>
              <a:t> of Castile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CA84C-9167-FE43-8726-715FD4D5DC80}"/>
              </a:ext>
            </a:extLst>
          </p:cNvPr>
          <p:cNvSpPr txBox="1"/>
          <p:nvPr/>
        </p:nvSpPr>
        <p:spPr>
          <a:xfrm>
            <a:off x="4628190" y="2863260"/>
            <a:ext cx="73620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Daughter of Alfonso VIII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Heir of Father after brother Enrique died (1217)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Stepped aside for son Fernando III (1217-1252)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A096AA-7AB2-9A41-812B-68CBCE4FF2EA}"/>
              </a:ext>
            </a:extLst>
          </p:cNvPr>
          <p:cNvCxnSpPr/>
          <p:nvPr/>
        </p:nvCxnSpPr>
        <p:spPr>
          <a:xfrm>
            <a:off x="4803228" y="2680138"/>
            <a:ext cx="65584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0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5B9ED-81ED-D94E-B64F-54E8A1C86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08" y="0"/>
            <a:ext cx="433789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AFAEB-5428-8B46-A1C0-067D55106E11}"/>
              </a:ext>
            </a:extLst>
          </p:cNvPr>
          <p:cNvSpPr txBox="1"/>
          <p:nvPr/>
        </p:nvSpPr>
        <p:spPr>
          <a:xfrm>
            <a:off x="6096000" y="2011869"/>
            <a:ext cx="520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Alfonso I “The Battler”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7354B-36D8-4A4A-AF18-8E91249C9C01}"/>
              </a:ext>
            </a:extLst>
          </p:cNvPr>
          <p:cNvSpPr txBox="1"/>
          <p:nvPr/>
        </p:nvSpPr>
        <p:spPr>
          <a:xfrm>
            <a:off x="5920154" y="3277234"/>
            <a:ext cx="6085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Conquered Zaragoza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Died without heirs (1134)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773A4F-743C-4548-8759-164C43E29A1B}"/>
              </a:ext>
            </a:extLst>
          </p:cNvPr>
          <p:cNvCxnSpPr/>
          <p:nvPr/>
        </p:nvCxnSpPr>
        <p:spPr>
          <a:xfrm>
            <a:off x="5802923" y="2919046"/>
            <a:ext cx="5838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46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65721A-9F8A-034E-8406-8B4CE3D0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17" y="0"/>
            <a:ext cx="9024966" cy="685800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BAF76FE1-52F7-194F-95BE-9424965A252E}"/>
              </a:ext>
            </a:extLst>
          </p:cNvPr>
          <p:cNvSpPr/>
          <p:nvPr/>
        </p:nvSpPr>
        <p:spPr>
          <a:xfrm rot="10627989">
            <a:off x="6106840" y="2227278"/>
            <a:ext cx="20425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0AA1A6-9CC8-0A4D-8A1F-5AB6CFC285BC}"/>
              </a:ext>
            </a:extLst>
          </p:cNvPr>
          <p:cNvCxnSpPr/>
          <p:nvPr/>
        </p:nvCxnSpPr>
        <p:spPr>
          <a:xfrm>
            <a:off x="3310759" y="2081048"/>
            <a:ext cx="1261241" cy="8303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929D38-D5B0-AC41-8826-E92FFC195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34" y="1729607"/>
            <a:ext cx="3584098" cy="27149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92E3DF-38A1-5047-9CF1-37F99AD6BB81}"/>
              </a:ext>
            </a:extLst>
          </p:cNvPr>
          <p:cNvSpPr txBox="1"/>
          <p:nvPr/>
        </p:nvSpPr>
        <p:spPr>
          <a:xfrm>
            <a:off x="8972199" y="4444561"/>
            <a:ext cx="194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Ramiro II</a:t>
            </a:r>
          </a:p>
        </p:txBody>
      </p:sp>
    </p:spTree>
    <p:extLst>
      <p:ext uri="{BB962C8B-B14F-4D97-AF65-F5344CB8AC3E}">
        <p14:creationId xmlns:p14="http://schemas.microsoft.com/office/powerpoint/2010/main" val="1837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0476E-2298-EB44-9BAA-68F53B36D6E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Count Ramon </a:t>
            </a:r>
            <a:r>
              <a:rPr lang="en-US" sz="4000" dirty="0" err="1"/>
              <a:t>Berenguer</a:t>
            </a:r>
            <a:r>
              <a:rPr lang="en-US" sz="4000" dirty="0"/>
              <a:t> IV of </a:t>
            </a:r>
            <a:r>
              <a:rPr lang="en-US" sz="4000" dirty="0" err="1"/>
              <a:t>Catalona</a:t>
            </a:r>
            <a:r>
              <a:rPr lang="en-US" sz="4000" dirty="0"/>
              <a:t> married Petronila, Queen of Aragon (1150)</a:t>
            </a:r>
          </a:p>
        </p:txBody>
      </p:sp>
      <p:pic>
        <p:nvPicPr>
          <p:cNvPr id="3" name="Picture 2" descr="A picture containing text, standing, fabric&#10;&#10;Description automatically generated">
            <a:extLst>
              <a:ext uri="{FF2B5EF4-FFF2-40B4-BE49-F238E27FC236}">
                <a16:creationId xmlns:a16="http://schemas.microsoft.com/office/drawing/2014/main" id="{49845759-928D-EF40-B7F4-9F8E1AD6F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0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581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566F462-09C0-1342-9647-B79F6F3E3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5745" y="0"/>
            <a:ext cx="8428674" cy="68580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8E9EC26A-C1F4-9A4C-8351-9AC3EA1E23C8}"/>
              </a:ext>
            </a:extLst>
          </p:cNvPr>
          <p:cNvSpPr/>
          <p:nvPr/>
        </p:nvSpPr>
        <p:spPr>
          <a:xfrm rot="1358760">
            <a:off x="2248923" y="1515186"/>
            <a:ext cx="1363893" cy="7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29656B-7E67-0342-BB8D-B30F4D429D7B}"/>
              </a:ext>
            </a:extLst>
          </p:cNvPr>
          <p:cNvSpPr/>
          <p:nvPr/>
        </p:nvSpPr>
        <p:spPr>
          <a:xfrm>
            <a:off x="273269" y="1177159"/>
            <a:ext cx="1878318" cy="13492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Gains through marriage</a:t>
            </a:r>
          </a:p>
        </p:txBody>
      </p:sp>
    </p:spTree>
    <p:extLst>
      <p:ext uri="{BB962C8B-B14F-4D97-AF65-F5344CB8AC3E}">
        <p14:creationId xmlns:p14="http://schemas.microsoft.com/office/powerpoint/2010/main" val="13405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45B3048-D70A-AB4A-82E4-00EEBA029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64" y="643467"/>
            <a:ext cx="538067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2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7EA17-2D15-334D-8B0C-4749BA89F08A}"/>
              </a:ext>
            </a:extLst>
          </p:cNvPr>
          <p:cNvSpPr txBox="1"/>
          <p:nvPr/>
        </p:nvSpPr>
        <p:spPr>
          <a:xfrm>
            <a:off x="813530" y="1531204"/>
            <a:ext cx="5763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Alfonso X “the Wise”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22CD0-CF66-C843-82D4-47DE01EF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69" y="8880"/>
            <a:ext cx="4689231" cy="6849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CF9E1-B293-C543-A425-F88770A3EC3A}"/>
              </a:ext>
            </a:extLst>
          </p:cNvPr>
          <p:cNvSpPr txBox="1"/>
          <p:nvPr/>
        </p:nvSpPr>
        <p:spPr>
          <a:xfrm>
            <a:off x="619905" y="3429000"/>
            <a:ext cx="61503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 err="1"/>
              <a:t>Siete</a:t>
            </a:r>
            <a:r>
              <a:rPr lang="en-US" sz="4000" i="1" dirty="0"/>
              <a:t> </a:t>
            </a:r>
            <a:r>
              <a:rPr lang="en-US" sz="4000" i="1" dirty="0" err="1"/>
              <a:t>Partidas</a:t>
            </a:r>
            <a:r>
              <a:rPr lang="en-US" sz="4000" dirty="0"/>
              <a:t> (1251-1265)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Based on Roman Law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Not put into force until 1348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5D6D14-D8F9-544F-969D-2F419C3B5F11}"/>
              </a:ext>
            </a:extLst>
          </p:cNvPr>
          <p:cNvCxnSpPr/>
          <p:nvPr/>
        </p:nvCxnSpPr>
        <p:spPr>
          <a:xfrm>
            <a:off x="433754" y="2895600"/>
            <a:ext cx="66469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tatue of a person riding a horse&#10;&#10;Description automatically generated">
            <a:extLst>
              <a:ext uri="{FF2B5EF4-FFF2-40B4-BE49-F238E27FC236}">
                <a16:creationId xmlns:a16="http://schemas.microsoft.com/office/drawing/2014/main" id="{5246AA34-2A36-BC43-8DC4-4883CD444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02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33B10-7AC3-0248-A7D9-A4B7A923A3F3}"/>
              </a:ext>
            </a:extLst>
          </p:cNvPr>
          <p:cNvSpPr txBox="1"/>
          <p:nvPr/>
        </p:nvSpPr>
        <p:spPr>
          <a:xfrm>
            <a:off x="787510" y="395194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/>
              <a:t>Jaume</a:t>
            </a:r>
            <a:r>
              <a:rPr lang="en-US" sz="4400" b="1" dirty="0"/>
              <a:t> I “The Conqueror”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88D2A-00DE-0A4F-8B5C-8509E4BD9942}"/>
              </a:ext>
            </a:extLst>
          </p:cNvPr>
          <p:cNvSpPr txBox="1"/>
          <p:nvPr/>
        </p:nvSpPr>
        <p:spPr>
          <a:xfrm>
            <a:off x="483087" y="1839311"/>
            <a:ext cx="339523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i="1" dirty="0"/>
              <a:t>Fueros de Aragon</a:t>
            </a:r>
            <a:r>
              <a:rPr lang="en-US" sz="4000" dirty="0"/>
              <a:t> (1247)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i="1" dirty="0"/>
              <a:t>Furs de Valencia</a:t>
            </a:r>
            <a:r>
              <a:rPr lang="en-US" sz="4000" dirty="0"/>
              <a:t> (1239)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99759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883A89-171B-6B46-BBD9-48714237D326}"/>
              </a:ext>
            </a:extLst>
          </p:cNvPr>
          <p:cNvSpPr txBox="1"/>
          <p:nvPr/>
        </p:nvSpPr>
        <p:spPr>
          <a:xfrm>
            <a:off x="4824248" y="329083"/>
            <a:ext cx="6739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Establishment of Cortes/</a:t>
            </a:r>
            <a:r>
              <a:rPr lang="en-US" sz="4000" b="1" dirty="0" err="1"/>
              <a:t>Corts</a:t>
            </a:r>
            <a:endParaRPr 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B1E38-935E-E24A-BC38-DB4E3D36C19E}"/>
              </a:ext>
            </a:extLst>
          </p:cNvPr>
          <p:cNvSpPr txBox="1"/>
          <p:nvPr/>
        </p:nvSpPr>
        <p:spPr>
          <a:xfrm>
            <a:off x="504496" y="1660634"/>
            <a:ext cx="57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Royal Council (curia </a:t>
            </a:r>
            <a:r>
              <a:rPr lang="en-US" sz="4000" dirty="0" err="1"/>
              <a:t>regis</a:t>
            </a:r>
            <a:r>
              <a:rPr lang="en-US" sz="4000" dirty="0"/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D55B2F-11C8-CB42-8ACD-3587F7E3C00B}"/>
              </a:ext>
            </a:extLst>
          </p:cNvPr>
          <p:cNvCxnSpPr/>
          <p:nvPr/>
        </p:nvCxnSpPr>
        <p:spPr>
          <a:xfrm>
            <a:off x="1923393" y="2427890"/>
            <a:ext cx="0" cy="10011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F3E1B6-A47C-C543-A6D9-4165B74E4994}"/>
              </a:ext>
            </a:extLst>
          </p:cNvPr>
          <p:cNvSpPr txBox="1"/>
          <p:nvPr/>
        </p:nvSpPr>
        <p:spPr>
          <a:xfrm>
            <a:off x="418245" y="3488370"/>
            <a:ext cx="6873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Expanded Council (curia plena)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043CE0-CD96-8E4D-BF94-80C11A97A3AD}"/>
              </a:ext>
            </a:extLst>
          </p:cNvPr>
          <p:cNvCxnSpPr/>
          <p:nvPr/>
        </p:nvCxnSpPr>
        <p:spPr>
          <a:xfrm>
            <a:off x="3657600" y="4520241"/>
            <a:ext cx="2837793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0D06D7-B5B4-814A-A75B-F457DAC19A6F}"/>
              </a:ext>
            </a:extLst>
          </p:cNvPr>
          <p:cNvSpPr txBox="1"/>
          <p:nvPr/>
        </p:nvSpPr>
        <p:spPr>
          <a:xfrm>
            <a:off x="6814188" y="5019481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Cortes/</a:t>
            </a:r>
            <a:r>
              <a:rPr lang="en-US" sz="5400" b="1" dirty="0" err="1"/>
              <a:t>Corts</a:t>
            </a:r>
            <a:endParaRPr lang="en-US" sz="5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56F715-B917-1D46-9229-AC6346DB508C}"/>
              </a:ext>
            </a:extLst>
          </p:cNvPr>
          <p:cNvSpPr/>
          <p:nvPr/>
        </p:nvSpPr>
        <p:spPr>
          <a:xfrm>
            <a:off x="11563593" y="485707"/>
            <a:ext cx="262758" cy="394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7FB73-8A39-8C4B-A9D9-5400633DCE27}"/>
              </a:ext>
            </a:extLst>
          </p:cNvPr>
          <p:cNvSpPr txBox="1"/>
          <p:nvPr/>
        </p:nvSpPr>
        <p:spPr>
          <a:xfrm>
            <a:off x="6814188" y="5942811"/>
            <a:ext cx="4624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Established 1188 in Castile</a:t>
            </a:r>
          </a:p>
        </p:txBody>
      </p:sp>
    </p:spTree>
    <p:extLst>
      <p:ext uri="{BB962C8B-B14F-4D97-AF65-F5344CB8AC3E}">
        <p14:creationId xmlns:p14="http://schemas.microsoft.com/office/powerpoint/2010/main" val="38263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EA89A9-FF6F-8046-BFEE-55FC246CA042}"/>
              </a:ext>
            </a:extLst>
          </p:cNvPr>
          <p:cNvSpPr txBox="1"/>
          <p:nvPr/>
        </p:nvSpPr>
        <p:spPr>
          <a:xfrm>
            <a:off x="3594538" y="977462"/>
            <a:ext cx="4705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CORTES/CORTS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2BEE43-7008-594E-BCE4-6B08E81A5DCC}"/>
              </a:ext>
            </a:extLst>
          </p:cNvPr>
          <p:cNvCxnSpPr>
            <a:cxnSpLocks/>
          </p:cNvCxnSpPr>
          <p:nvPr/>
        </p:nvCxnSpPr>
        <p:spPr>
          <a:xfrm flipH="1">
            <a:off x="2070538" y="1900792"/>
            <a:ext cx="1524000" cy="1788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B5F10B-CB80-B042-A59E-D8D8CFCE4222}"/>
              </a:ext>
            </a:extLst>
          </p:cNvPr>
          <p:cNvCxnSpPr>
            <a:stCxn id="2" idx="2"/>
          </p:cNvCxnSpPr>
          <p:nvPr/>
        </p:nvCxnSpPr>
        <p:spPr>
          <a:xfrm>
            <a:off x="5947105" y="1900792"/>
            <a:ext cx="0" cy="21456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549313-6111-0D43-9BD3-D68EC5E1F6F5}"/>
              </a:ext>
            </a:extLst>
          </p:cNvPr>
          <p:cNvCxnSpPr>
            <a:cxnSpLocks/>
          </p:cNvCxnSpPr>
          <p:nvPr/>
        </p:nvCxnSpPr>
        <p:spPr>
          <a:xfrm>
            <a:off x="8096476" y="1774668"/>
            <a:ext cx="1509980" cy="2040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27F6A6-9B88-5D43-B73D-3AB005D23112}"/>
              </a:ext>
            </a:extLst>
          </p:cNvPr>
          <p:cNvSpPr txBox="1"/>
          <p:nvPr/>
        </p:nvSpPr>
        <p:spPr>
          <a:xfrm>
            <a:off x="409906" y="3815255"/>
            <a:ext cx="3058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Prelates (archbishops and bishops)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31A3DA-C78F-BA43-958B-5AA17AAEE526}"/>
              </a:ext>
            </a:extLst>
          </p:cNvPr>
          <p:cNvSpPr txBox="1"/>
          <p:nvPr/>
        </p:nvSpPr>
        <p:spPr>
          <a:xfrm>
            <a:off x="4459892" y="4225159"/>
            <a:ext cx="2974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Nobles (</a:t>
            </a:r>
            <a:r>
              <a:rPr lang="en-US" sz="3600" dirty="0" err="1"/>
              <a:t>ricos</a:t>
            </a:r>
            <a:r>
              <a:rPr lang="en-US" sz="3600" dirty="0"/>
              <a:t> hombres and caballeros)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30646D-9CFE-B242-A006-A75F4E621452}"/>
              </a:ext>
            </a:extLst>
          </p:cNvPr>
          <p:cNvSpPr txBox="1"/>
          <p:nvPr/>
        </p:nvSpPr>
        <p:spPr>
          <a:xfrm>
            <a:off x="8723597" y="4162097"/>
            <a:ext cx="231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Townsmen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4CEFAF-47C9-3A45-827B-71EF35C7EA0F}"/>
              </a:ext>
            </a:extLst>
          </p:cNvPr>
          <p:cNvSpPr txBox="1"/>
          <p:nvPr/>
        </p:nvSpPr>
        <p:spPr>
          <a:xfrm>
            <a:off x="5026018" y="7966"/>
            <a:ext cx="1842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KING</a:t>
            </a:r>
          </a:p>
        </p:txBody>
      </p:sp>
    </p:spTree>
    <p:extLst>
      <p:ext uri="{BB962C8B-B14F-4D97-AF65-F5344CB8AC3E}">
        <p14:creationId xmlns:p14="http://schemas.microsoft.com/office/powerpoint/2010/main" val="3310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7BFB7C-D536-A84C-8BBC-5FA1B61C163E}"/>
              </a:ext>
            </a:extLst>
          </p:cNvPr>
          <p:cNvSpPr txBox="1"/>
          <p:nvPr/>
        </p:nvSpPr>
        <p:spPr>
          <a:xfrm>
            <a:off x="450761" y="489397"/>
            <a:ext cx="4572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Our focus today…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1FDB2A6-97C2-BA42-9137-802F9EC0EAD0}"/>
              </a:ext>
            </a:extLst>
          </p:cNvPr>
          <p:cNvSpPr/>
          <p:nvPr/>
        </p:nvSpPr>
        <p:spPr>
          <a:xfrm>
            <a:off x="6096000" y="2922667"/>
            <a:ext cx="1438141" cy="1012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B0B7A-A6CD-E545-9A3D-2FD4D9E3C37A}"/>
              </a:ext>
            </a:extLst>
          </p:cNvPr>
          <p:cNvSpPr txBox="1"/>
          <p:nvPr/>
        </p:nvSpPr>
        <p:spPr>
          <a:xfrm>
            <a:off x="7602828" y="1258838"/>
            <a:ext cx="46879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Alfonso X of Castile “The Wise”</a:t>
            </a:r>
          </a:p>
          <a:p>
            <a:r>
              <a:rPr lang="en-US" sz="4000" dirty="0"/>
              <a:t>(1212-1284)</a:t>
            </a:r>
          </a:p>
          <a:p>
            <a:endParaRPr lang="en-US" sz="4000" dirty="0"/>
          </a:p>
          <a:p>
            <a:r>
              <a:rPr lang="en-US" sz="4000" dirty="0" err="1"/>
              <a:t>Jaume</a:t>
            </a:r>
            <a:r>
              <a:rPr lang="en-US" sz="4000" dirty="0"/>
              <a:t> I of Aragon “The Conqueror”</a:t>
            </a:r>
          </a:p>
          <a:p>
            <a:r>
              <a:rPr lang="en-US" sz="4000" dirty="0"/>
              <a:t>(1213-1276)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A75DCAFD-6A95-4AB0-B025-F08B14D5FA33}"/>
              </a:ext>
            </a:extLst>
          </p:cNvPr>
          <p:cNvGraphicFramePr/>
          <p:nvPr/>
        </p:nvGraphicFramePr>
        <p:xfrm>
          <a:off x="450761" y="1536174"/>
          <a:ext cx="5576552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796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740F7-C23E-7F46-A053-41D526CBA113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Business of Cortes/Corts</a:t>
            </a:r>
          </a:p>
        </p:txBody>
      </p:sp>
      <p:pic>
        <p:nvPicPr>
          <p:cNvPr id="6" name="Picture 5" descr="A picture containing text, colorful, decorated, painted&#10;&#10;Description automatically generated">
            <a:extLst>
              <a:ext uri="{FF2B5EF4-FFF2-40B4-BE49-F238E27FC236}">
                <a16:creationId xmlns:a16="http://schemas.microsoft.com/office/drawing/2014/main" id="{15838494-CAD6-0A49-A793-6DA298781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1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08E27-CEC9-0F47-9039-9454C1D431EF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Public administration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Royal Household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Economy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Status of Muslims and Jews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6D90B-D2E3-1147-942D-D570EAB4511A}"/>
              </a:ext>
            </a:extLst>
          </p:cNvPr>
          <p:cNvSpPr txBox="1"/>
          <p:nvPr/>
        </p:nvSpPr>
        <p:spPr>
          <a:xfrm>
            <a:off x="4372304" y="6319211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Meeting of the Catalan </a:t>
            </a:r>
            <a:r>
              <a:rPr lang="en-US" dirty="0" err="1"/>
              <a:t>Cort</a:t>
            </a:r>
            <a:r>
              <a:rPr lang="en-US" dirty="0"/>
              <a:t>, 15</a:t>
            </a:r>
            <a:r>
              <a:rPr lang="en-US" baseline="30000" dirty="0"/>
              <a:t>th</a:t>
            </a:r>
            <a:r>
              <a:rPr lang="en-US" dirty="0"/>
              <a:t> c. </a:t>
            </a:r>
          </a:p>
        </p:txBody>
      </p:sp>
    </p:spTree>
    <p:extLst>
      <p:ext uri="{BB962C8B-B14F-4D97-AF65-F5344CB8AC3E}">
        <p14:creationId xmlns:p14="http://schemas.microsoft.com/office/powerpoint/2010/main" val="296111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4C17B7-6006-A946-96FE-A1196E83B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203364"/>
              </p:ext>
            </p:extLst>
          </p:nvPr>
        </p:nvGraphicFramePr>
        <p:xfrm>
          <a:off x="24173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8CD0BA0-0642-8643-AA6B-A75533B9311E}"/>
              </a:ext>
            </a:extLst>
          </p:cNvPr>
          <p:cNvSpPr/>
          <p:nvPr/>
        </p:nvSpPr>
        <p:spPr>
          <a:xfrm>
            <a:off x="8229600" y="1019503"/>
            <a:ext cx="3867807" cy="3710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Cortes gives consent to king’s request for taxation</a:t>
            </a:r>
          </a:p>
        </p:txBody>
      </p:sp>
    </p:spTree>
    <p:extLst>
      <p:ext uri="{BB962C8B-B14F-4D97-AF65-F5344CB8AC3E}">
        <p14:creationId xmlns:p14="http://schemas.microsoft.com/office/powerpoint/2010/main" val="31728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AA1096-8FA0-B046-B59F-14B3B2ACAFBB}"/>
              </a:ext>
            </a:extLst>
          </p:cNvPr>
          <p:cNvSpPr txBox="1"/>
          <p:nvPr/>
        </p:nvSpPr>
        <p:spPr>
          <a:xfrm>
            <a:off x="708197" y="757853"/>
            <a:ext cx="3644489" cy="241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Corts</a:t>
            </a:r>
            <a:r>
              <a:rPr lang="en-US" sz="4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/Cortes in the Crown of Aragon: Catalonia, Aragon, Valencia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53DAA3-E2F4-9D4F-AA8A-57FE09E095BB}"/>
              </a:ext>
            </a:extLst>
          </p:cNvPr>
          <p:cNvSpPr txBox="1"/>
          <p:nvPr/>
        </p:nvSpPr>
        <p:spPr>
          <a:xfrm>
            <a:off x="6095999" y="882315"/>
            <a:ext cx="5254754" cy="5294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Differences from Castile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More estates (Aragon = 4)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Townsmen as </a:t>
            </a:r>
            <a:r>
              <a:rPr lang="en-US" sz="3600" i="1" dirty="0" err="1"/>
              <a:t>honrats</a:t>
            </a:r>
            <a:r>
              <a:rPr lang="en-US" sz="3600" i="1" dirty="0"/>
              <a:t> </a:t>
            </a:r>
            <a:r>
              <a:rPr lang="en-US" sz="3600" i="1" dirty="0" err="1"/>
              <a:t>ciutadans</a:t>
            </a:r>
            <a:r>
              <a:rPr lang="en-US" sz="3600" dirty="0"/>
              <a:t> not nobles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Can’t enact legislation without consent of </a:t>
            </a:r>
            <a:r>
              <a:rPr lang="en-US" sz="3600" dirty="0" err="1"/>
              <a:t>Corts</a:t>
            </a:r>
            <a:endParaRPr lang="en-US" sz="3600" dirty="0"/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Had to respond to petitions before taxation granted</a:t>
            </a:r>
          </a:p>
        </p:txBody>
      </p:sp>
    </p:spTree>
    <p:extLst>
      <p:ext uri="{BB962C8B-B14F-4D97-AF65-F5344CB8AC3E}">
        <p14:creationId xmlns:p14="http://schemas.microsoft.com/office/powerpoint/2010/main" val="39552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7168BEE-ED35-D543-8037-948477E8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41" y="457200"/>
            <a:ext cx="805911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8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9727B4-FBFE-EE47-9BEE-F0DD8507CF80}"/>
              </a:ext>
            </a:extLst>
          </p:cNvPr>
          <p:cNvSpPr txBox="1"/>
          <p:nvPr/>
        </p:nvSpPr>
        <p:spPr>
          <a:xfrm>
            <a:off x="695943" y="722420"/>
            <a:ext cx="3322317" cy="1389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Idea of Kingship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old, fabric&#10;&#10;Description automatically generated">
            <a:extLst>
              <a:ext uri="{FF2B5EF4-FFF2-40B4-BE49-F238E27FC236}">
                <a16:creationId xmlns:a16="http://schemas.microsoft.com/office/drawing/2014/main" id="{EA832B3F-E738-3C4E-A1D8-53C26329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269" y="566916"/>
            <a:ext cx="3935365" cy="5724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ECA1F-30AB-7E49-BE16-314384D55412}"/>
              </a:ext>
            </a:extLst>
          </p:cNvPr>
          <p:cNvSpPr txBox="1"/>
          <p:nvPr/>
        </p:nvSpPr>
        <p:spPr>
          <a:xfrm>
            <a:off x="450732" y="2320766"/>
            <a:ext cx="38127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Castile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Role of frontier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Military role of 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Directs colonization efforts</a:t>
            </a:r>
          </a:p>
        </p:txBody>
      </p:sp>
    </p:spTree>
    <p:extLst>
      <p:ext uri="{BB962C8B-B14F-4D97-AF65-F5344CB8AC3E}">
        <p14:creationId xmlns:p14="http://schemas.microsoft.com/office/powerpoint/2010/main" val="1274083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1F598-F167-BB43-8B96-9D25A91B80A9}"/>
              </a:ext>
            </a:extLst>
          </p:cNvPr>
          <p:cNvSpPr txBox="1"/>
          <p:nvPr/>
        </p:nvSpPr>
        <p:spPr>
          <a:xfrm>
            <a:off x="7255564" y="834888"/>
            <a:ext cx="4314645" cy="12689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latin typeface="+mj-lt"/>
                <a:ea typeface="+mj-ea"/>
                <a:cs typeface="+mj-cs"/>
              </a:rPr>
              <a:t>King of the Crown of Aragon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D09A570-322F-4443-961A-0E6BFD504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140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E2057-2143-5940-B7DC-A758C1D21B68}"/>
              </a:ext>
            </a:extLst>
          </p:cNvPr>
          <p:cNvSpPr txBox="1"/>
          <p:nvPr/>
        </p:nvSpPr>
        <p:spPr>
          <a:xfrm>
            <a:off x="7255563" y="2557587"/>
            <a:ext cx="4314645" cy="3717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Count of Barcelona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Contractual relationship with nobility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King of Aragon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Nobility have land through conquest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King of the Balearic Islands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King of Valencia</a:t>
            </a:r>
          </a:p>
        </p:txBody>
      </p:sp>
    </p:spTree>
    <p:extLst>
      <p:ext uri="{BB962C8B-B14F-4D97-AF65-F5344CB8AC3E}">
        <p14:creationId xmlns:p14="http://schemas.microsoft.com/office/powerpoint/2010/main" val="110794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B84F0A-7E63-2647-9F80-C5B49BE7A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8" r="2399"/>
          <a:stretch/>
        </p:blipFill>
        <p:spPr>
          <a:xfrm>
            <a:off x="1254369" y="0"/>
            <a:ext cx="9917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4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9198B-F658-914F-981D-881EBB5B9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12" y="0"/>
            <a:ext cx="11406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02751-F634-C349-9F74-3EC35E3D0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774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182178-BE2C-784E-9EA2-A1AA882AE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471" y="0"/>
            <a:ext cx="4752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23743-2D9B-6F4B-A3B1-82432F12C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95" y="1641231"/>
            <a:ext cx="5551571" cy="311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63EA2-ECD8-E046-A76B-A38730D4F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41231"/>
            <a:ext cx="5880735" cy="311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264C3-5D05-4547-AB18-54AC42308362}"/>
              </a:ext>
            </a:extLst>
          </p:cNvPr>
          <p:cNvSpPr txBox="1"/>
          <p:nvPr/>
        </p:nvSpPr>
        <p:spPr>
          <a:xfrm>
            <a:off x="832338" y="5111262"/>
            <a:ext cx="3738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Urraca</a:t>
            </a:r>
            <a:r>
              <a:rPr lang="en-US" sz="4000" dirty="0"/>
              <a:t> of Castile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907F6-C8A3-564D-B83D-D329D08C5336}"/>
              </a:ext>
            </a:extLst>
          </p:cNvPr>
          <p:cNvSpPr txBox="1"/>
          <p:nvPr/>
        </p:nvSpPr>
        <p:spPr>
          <a:xfrm>
            <a:off x="5590614" y="5111262"/>
            <a:ext cx="295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E361A-04F7-5043-9AB0-7D3FC7B47465}"/>
              </a:ext>
            </a:extLst>
          </p:cNvPr>
          <p:cNvSpPr txBox="1"/>
          <p:nvPr/>
        </p:nvSpPr>
        <p:spPr>
          <a:xfrm>
            <a:off x="6795136" y="5111262"/>
            <a:ext cx="5205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Alfonso I of Aragon and Navarre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31794-AF59-394D-8793-CFBA13165080}"/>
              </a:ext>
            </a:extLst>
          </p:cNvPr>
          <p:cNvSpPr txBox="1"/>
          <p:nvPr/>
        </p:nvSpPr>
        <p:spPr>
          <a:xfrm>
            <a:off x="461595" y="513259"/>
            <a:ext cx="3203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Married 1109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0C638-4623-214B-BAE7-874C81C814EC}"/>
              </a:ext>
            </a:extLst>
          </p:cNvPr>
          <p:cNvSpPr txBox="1"/>
          <p:nvPr/>
        </p:nvSpPr>
        <p:spPr>
          <a:xfrm>
            <a:off x="4290858" y="513258"/>
            <a:ext cx="361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Separated 1112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CB788-B4FD-A64C-AE71-C00F900233DC}"/>
              </a:ext>
            </a:extLst>
          </p:cNvPr>
          <p:cNvSpPr txBox="1"/>
          <p:nvPr/>
        </p:nvSpPr>
        <p:spPr>
          <a:xfrm>
            <a:off x="8090650" y="513258"/>
            <a:ext cx="3909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At War 1112-1126</a:t>
            </a:r>
          </a:p>
        </p:txBody>
      </p:sp>
    </p:spTree>
    <p:extLst>
      <p:ext uri="{BB962C8B-B14F-4D97-AF65-F5344CB8AC3E}">
        <p14:creationId xmlns:p14="http://schemas.microsoft.com/office/powerpoint/2010/main" val="42335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340</Words>
  <Application>Microsoft Macintosh PowerPoint</Application>
  <PresentationFormat>Widescreen</PresentationFormat>
  <Paragraphs>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Candara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Wessell Lightfoot</dc:creator>
  <cp:lastModifiedBy>Dana Wessell Lightfoot</cp:lastModifiedBy>
  <cp:revision>15</cp:revision>
  <dcterms:created xsi:type="dcterms:W3CDTF">2021-06-02T17:42:59Z</dcterms:created>
  <dcterms:modified xsi:type="dcterms:W3CDTF">2021-06-03T12:49:51Z</dcterms:modified>
</cp:coreProperties>
</file>