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58D68-E404-4D17-B44F-22B5F659AC5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3235DFD-4A63-4855-98A5-55D528A37039}">
      <dgm:prSet/>
      <dgm:spPr/>
      <dgm:t>
        <a:bodyPr/>
        <a:lstStyle/>
        <a:p>
          <a:r>
            <a:rPr lang="en-US"/>
            <a:t>Height: 1480-1530</a:t>
          </a:r>
        </a:p>
      </dgm:t>
    </dgm:pt>
    <dgm:pt modelId="{3B9DA05C-4566-4B1E-8B2D-E7F4F177460C}" type="parTrans" cxnId="{3A889B4E-D4FD-4901-9356-5018BC0E7EC0}">
      <dgm:prSet/>
      <dgm:spPr/>
      <dgm:t>
        <a:bodyPr/>
        <a:lstStyle/>
        <a:p>
          <a:endParaRPr lang="en-US"/>
        </a:p>
      </dgm:t>
    </dgm:pt>
    <dgm:pt modelId="{6564D65F-6DB6-44CD-8AF4-C9B706649E25}" type="sibTrans" cxnId="{3A889B4E-D4FD-4901-9356-5018BC0E7EC0}">
      <dgm:prSet/>
      <dgm:spPr/>
      <dgm:t>
        <a:bodyPr/>
        <a:lstStyle/>
        <a:p>
          <a:endParaRPr lang="en-US"/>
        </a:p>
      </dgm:t>
    </dgm:pt>
    <dgm:pt modelId="{1B41CB14-2365-4330-850B-02B2429324E3}">
      <dgm:prSet/>
      <dgm:spPr/>
      <dgm:t>
        <a:bodyPr/>
        <a:lstStyle/>
        <a:p>
          <a:r>
            <a:rPr lang="en-US"/>
            <a:t>1000-1500?</a:t>
          </a:r>
        </a:p>
      </dgm:t>
    </dgm:pt>
    <dgm:pt modelId="{482ECE91-63B2-4F80-9487-18B88A952C8B}" type="parTrans" cxnId="{5C9D57D9-4341-49C0-84CD-4F18492B298D}">
      <dgm:prSet/>
      <dgm:spPr/>
      <dgm:t>
        <a:bodyPr/>
        <a:lstStyle/>
        <a:p>
          <a:endParaRPr lang="en-US"/>
        </a:p>
      </dgm:t>
    </dgm:pt>
    <dgm:pt modelId="{476D074A-FCFC-4E7F-B243-C2EA3D884A42}" type="sibTrans" cxnId="{5C9D57D9-4341-49C0-84CD-4F18492B298D}">
      <dgm:prSet/>
      <dgm:spPr/>
      <dgm:t>
        <a:bodyPr/>
        <a:lstStyle/>
        <a:p>
          <a:endParaRPr lang="en-US"/>
        </a:p>
      </dgm:t>
    </dgm:pt>
    <dgm:pt modelId="{505A8F01-15E3-4F84-9139-07C5B46B0996}">
      <dgm:prSet/>
      <dgm:spPr/>
      <dgm:t>
        <a:bodyPr/>
        <a:lstStyle/>
        <a:p>
          <a:r>
            <a:rPr lang="en-US"/>
            <a:t>Only held jurisdiction over Christians NOT Jews</a:t>
          </a:r>
        </a:p>
      </dgm:t>
    </dgm:pt>
    <dgm:pt modelId="{949E2572-34D9-46D6-AE86-C00717FDB4F7}" type="parTrans" cxnId="{E29A8BB2-15E0-43BB-9A83-C47674A8FDC9}">
      <dgm:prSet/>
      <dgm:spPr/>
      <dgm:t>
        <a:bodyPr/>
        <a:lstStyle/>
        <a:p>
          <a:endParaRPr lang="en-US"/>
        </a:p>
      </dgm:t>
    </dgm:pt>
    <dgm:pt modelId="{031D8075-B372-4A48-A8B8-666F9E7D32E5}" type="sibTrans" cxnId="{E29A8BB2-15E0-43BB-9A83-C47674A8FDC9}">
      <dgm:prSet/>
      <dgm:spPr/>
      <dgm:t>
        <a:bodyPr/>
        <a:lstStyle/>
        <a:p>
          <a:endParaRPr lang="en-US"/>
        </a:p>
      </dgm:t>
    </dgm:pt>
    <dgm:pt modelId="{7EA9532A-C58B-A942-8BE8-0163810C5AA5}" type="pres">
      <dgm:prSet presAssocID="{0BB58D68-E404-4D17-B44F-22B5F659AC59}" presName="linear" presStyleCnt="0">
        <dgm:presLayoutVars>
          <dgm:animLvl val="lvl"/>
          <dgm:resizeHandles val="exact"/>
        </dgm:presLayoutVars>
      </dgm:prSet>
      <dgm:spPr/>
    </dgm:pt>
    <dgm:pt modelId="{68583BC2-6AD8-EA42-9A9B-76E9CF97CF98}" type="pres">
      <dgm:prSet presAssocID="{53235DFD-4A63-4855-98A5-55D528A370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90970E-DF7C-1243-B2F9-CA7CD77B0D39}" type="pres">
      <dgm:prSet presAssocID="{6564D65F-6DB6-44CD-8AF4-C9B706649E25}" presName="spacer" presStyleCnt="0"/>
      <dgm:spPr/>
    </dgm:pt>
    <dgm:pt modelId="{10617C77-6C78-0E4B-ADAB-CE554815A7F2}" type="pres">
      <dgm:prSet presAssocID="{1B41CB14-2365-4330-850B-02B2429324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8735F36-6A45-494D-BC07-D3FC9E5F8310}" type="pres">
      <dgm:prSet presAssocID="{476D074A-FCFC-4E7F-B243-C2EA3D884A42}" presName="spacer" presStyleCnt="0"/>
      <dgm:spPr/>
    </dgm:pt>
    <dgm:pt modelId="{C7C7347D-D6A8-9E4A-B4AE-E8BED6B1FC27}" type="pres">
      <dgm:prSet presAssocID="{505A8F01-15E3-4F84-9139-07C5B46B099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A889B4E-D4FD-4901-9356-5018BC0E7EC0}" srcId="{0BB58D68-E404-4D17-B44F-22B5F659AC59}" destId="{53235DFD-4A63-4855-98A5-55D528A37039}" srcOrd="0" destOrd="0" parTransId="{3B9DA05C-4566-4B1E-8B2D-E7F4F177460C}" sibTransId="{6564D65F-6DB6-44CD-8AF4-C9B706649E25}"/>
    <dgm:cxn modelId="{3C90507B-DC2B-6F4C-BA5B-379705CC6FA5}" type="presOf" srcId="{0BB58D68-E404-4D17-B44F-22B5F659AC59}" destId="{7EA9532A-C58B-A942-8BE8-0163810C5AA5}" srcOrd="0" destOrd="0" presId="urn:microsoft.com/office/officeart/2005/8/layout/vList2"/>
    <dgm:cxn modelId="{E29A8BB2-15E0-43BB-9A83-C47674A8FDC9}" srcId="{0BB58D68-E404-4D17-B44F-22B5F659AC59}" destId="{505A8F01-15E3-4F84-9139-07C5B46B0996}" srcOrd="2" destOrd="0" parTransId="{949E2572-34D9-46D6-AE86-C00717FDB4F7}" sibTransId="{031D8075-B372-4A48-A8B8-666F9E7D32E5}"/>
    <dgm:cxn modelId="{002362D5-1115-6944-98DF-FDC12D05BACA}" type="presOf" srcId="{1B41CB14-2365-4330-850B-02B2429324E3}" destId="{10617C77-6C78-0E4B-ADAB-CE554815A7F2}" srcOrd="0" destOrd="0" presId="urn:microsoft.com/office/officeart/2005/8/layout/vList2"/>
    <dgm:cxn modelId="{5C9D57D9-4341-49C0-84CD-4F18492B298D}" srcId="{0BB58D68-E404-4D17-B44F-22B5F659AC59}" destId="{1B41CB14-2365-4330-850B-02B2429324E3}" srcOrd="1" destOrd="0" parTransId="{482ECE91-63B2-4F80-9487-18B88A952C8B}" sibTransId="{476D074A-FCFC-4E7F-B243-C2EA3D884A42}"/>
    <dgm:cxn modelId="{ACCDE5E9-6CD8-7B4E-A862-E61F97355423}" type="presOf" srcId="{505A8F01-15E3-4F84-9139-07C5B46B0996}" destId="{C7C7347D-D6A8-9E4A-B4AE-E8BED6B1FC27}" srcOrd="0" destOrd="0" presId="urn:microsoft.com/office/officeart/2005/8/layout/vList2"/>
    <dgm:cxn modelId="{30AAF1FC-EDA2-3E49-A777-CE70B9FD816F}" type="presOf" srcId="{53235DFD-4A63-4855-98A5-55D528A37039}" destId="{68583BC2-6AD8-EA42-9A9B-76E9CF97CF98}" srcOrd="0" destOrd="0" presId="urn:microsoft.com/office/officeart/2005/8/layout/vList2"/>
    <dgm:cxn modelId="{8C3B02DD-7853-1D4E-B287-CDCD92FB3C1C}" type="presParOf" srcId="{7EA9532A-C58B-A942-8BE8-0163810C5AA5}" destId="{68583BC2-6AD8-EA42-9A9B-76E9CF97CF98}" srcOrd="0" destOrd="0" presId="urn:microsoft.com/office/officeart/2005/8/layout/vList2"/>
    <dgm:cxn modelId="{23C19806-ABEF-474C-8C57-0BC92F007DBB}" type="presParOf" srcId="{7EA9532A-C58B-A942-8BE8-0163810C5AA5}" destId="{F990970E-DF7C-1243-B2F9-CA7CD77B0D39}" srcOrd="1" destOrd="0" presId="urn:microsoft.com/office/officeart/2005/8/layout/vList2"/>
    <dgm:cxn modelId="{74DD9E14-5549-274A-BD34-CF27B7E2B356}" type="presParOf" srcId="{7EA9532A-C58B-A942-8BE8-0163810C5AA5}" destId="{10617C77-6C78-0E4B-ADAB-CE554815A7F2}" srcOrd="2" destOrd="0" presId="urn:microsoft.com/office/officeart/2005/8/layout/vList2"/>
    <dgm:cxn modelId="{FB5AD201-17C7-4041-8BB6-BEAA1F9EB1DE}" type="presParOf" srcId="{7EA9532A-C58B-A942-8BE8-0163810C5AA5}" destId="{C8735F36-6A45-494D-BC07-D3FC9E5F8310}" srcOrd="3" destOrd="0" presId="urn:microsoft.com/office/officeart/2005/8/layout/vList2"/>
    <dgm:cxn modelId="{0A019D40-A075-F444-ACB5-3D4ACDA98569}" type="presParOf" srcId="{7EA9532A-C58B-A942-8BE8-0163810C5AA5}" destId="{C7C7347D-D6A8-9E4A-B4AE-E8BED6B1FC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4A889-1737-4175-8536-726AF38A93E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692498-3C5B-4E24-88FF-66C17C188DA7}">
      <dgm:prSet/>
      <dgm:spPr/>
      <dgm:t>
        <a:bodyPr/>
        <a:lstStyle/>
        <a:p>
          <a:r>
            <a:rPr lang="en-US"/>
            <a:t>Alumbrados (heretical group)</a:t>
          </a:r>
        </a:p>
      </dgm:t>
    </dgm:pt>
    <dgm:pt modelId="{FA83D3AF-B339-4F07-93E3-21AAA9D02878}" type="parTrans" cxnId="{9048E94C-E17E-44C6-84A6-4FB5098A5069}">
      <dgm:prSet/>
      <dgm:spPr/>
      <dgm:t>
        <a:bodyPr/>
        <a:lstStyle/>
        <a:p>
          <a:endParaRPr lang="en-US"/>
        </a:p>
      </dgm:t>
    </dgm:pt>
    <dgm:pt modelId="{0C2ACC52-4819-446E-9AC3-D3CDF80FC18F}" type="sibTrans" cxnId="{9048E94C-E17E-44C6-84A6-4FB5098A5069}">
      <dgm:prSet/>
      <dgm:spPr/>
      <dgm:t>
        <a:bodyPr/>
        <a:lstStyle/>
        <a:p>
          <a:endParaRPr lang="en-US"/>
        </a:p>
      </dgm:t>
    </dgm:pt>
    <dgm:pt modelId="{3AE84CA1-253A-4F70-9920-C22D88BCC92B}">
      <dgm:prSet/>
      <dgm:spPr/>
      <dgm:t>
        <a:bodyPr/>
        <a:lstStyle/>
        <a:p>
          <a:r>
            <a:rPr lang="en-US"/>
            <a:t>Moriscos (converted Muslims)</a:t>
          </a:r>
        </a:p>
      </dgm:t>
    </dgm:pt>
    <dgm:pt modelId="{3213DC34-DC76-4ED2-B452-01128DEE4527}" type="parTrans" cxnId="{6EA93F37-1C54-4CAC-B764-02EF188E7C3E}">
      <dgm:prSet/>
      <dgm:spPr/>
      <dgm:t>
        <a:bodyPr/>
        <a:lstStyle/>
        <a:p>
          <a:endParaRPr lang="en-US"/>
        </a:p>
      </dgm:t>
    </dgm:pt>
    <dgm:pt modelId="{CC6ABA47-2DF7-4B1F-8EE6-1527DF94FE05}" type="sibTrans" cxnId="{6EA93F37-1C54-4CAC-B764-02EF188E7C3E}">
      <dgm:prSet/>
      <dgm:spPr/>
      <dgm:t>
        <a:bodyPr/>
        <a:lstStyle/>
        <a:p>
          <a:endParaRPr lang="en-US"/>
        </a:p>
      </dgm:t>
    </dgm:pt>
    <dgm:pt modelId="{6F491109-0B74-4292-A85A-C473523501F5}">
      <dgm:prSet/>
      <dgm:spPr/>
      <dgm:t>
        <a:bodyPr/>
        <a:lstStyle/>
        <a:p>
          <a:r>
            <a:rPr lang="en-US"/>
            <a:t>Protestants</a:t>
          </a:r>
        </a:p>
      </dgm:t>
    </dgm:pt>
    <dgm:pt modelId="{CAF51402-DBA7-4946-B3A1-AD22B863F63B}" type="parTrans" cxnId="{4D9969CE-80B8-47C8-AB96-89C005534C8F}">
      <dgm:prSet/>
      <dgm:spPr/>
      <dgm:t>
        <a:bodyPr/>
        <a:lstStyle/>
        <a:p>
          <a:endParaRPr lang="en-US"/>
        </a:p>
      </dgm:t>
    </dgm:pt>
    <dgm:pt modelId="{B1A940FA-25D7-4773-8E2D-F017DC1BEA3E}" type="sibTrans" cxnId="{4D9969CE-80B8-47C8-AB96-89C005534C8F}">
      <dgm:prSet/>
      <dgm:spPr/>
      <dgm:t>
        <a:bodyPr/>
        <a:lstStyle/>
        <a:p>
          <a:endParaRPr lang="en-US"/>
        </a:p>
      </dgm:t>
    </dgm:pt>
    <dgm:pt modelId="{BD7944CE-048F-4F0F-A48B-44A06D38C10C}">
      <dgm:prSet/>
      <dgm:spPr/>
      <dgm:t>
        <a:bodyPr/>
        <a:lstStyle/>
        <a:p>
          <a:r>
            <a:rPr lang="en-US"/>
            <a:t>Other crimes: blasphemy, adultery, fornication, improper religious practices</a:t>
          </a:r>
        </a:p>
      </dgm:t>
    </dgm:pt>
    <dgm:pt modelId="{94C91EC4-F702-4199-90AC-F92F8E188D28}" type="parTrans" cxnId="{457CA59E-CC1F-4755-B7DF-254E8CBB0CA8}">
      <dgm:prSet/>
      <dgm:spPr/>
      <dgm:t>
        <a:bodyPr/>
        <a:lstStyle/>
        <a:p>
          <a:endParaRPr lang="en-US"/>
        </a:p>
      </dgm:t>
    </dgm:pt>
    <dgm:pt modelId="{5EACEC87-B56D-43FB-B0AB-F2A054ADDEF5}" type="sibTrans" cxnId="{457CA59E-CC1F-4755-B7DF-254E8CBB0CA8}">
      <dgm:prSet/>
      <dgm:spPr/>
      <dgm:t>
        <a:bodyPr/>
        <a:lstStyle/>
        <a:p>
          <a:endParaRPr lang="en-US"/>
        </a:p>
      </dgm:t>
    </dgm:pt>
    <dgm:pt modelId="{9E266224-3177-1649-AADD-201B1927BCA4}" type="pres">
      <dgm:prSet presAssocID="{ADC4A889-1737-4175-8536-726AF38A93EC}" presName="linear" presStyleCnt="0">
        <dgm:presLayoutVars>
          <dgm:animLvl val="lvl"/>
          <dgm:resizeHandles val="exact"/>
        </dgm:presLayoutVars>
      </dgm:prSet>
      <dgm:spPr/>
    </dgm:pt>
    <dgm:pt modelId="{855BBEAB-7ACA-B549-A601-96357ABAD75B}" type="pres">
      <dgm:prSet presAssocID="{11692498-3C5B-4E24-88FF-66C17C188DA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7E33107-02F8-1C46-9EF1-5C7294B8FDC5}" type="pres">
      <dgm:prSet presAssocID="{0C2ACC52-4819-446E-9AC3-D3CDF80FC18F}" presName="spacer" presStyleCnt="0"/>
      <dgm:spPr/>
    </dgm:pt>
    <dgm:pt modelId="{BA7FB108-0B89-734E-B5DB-03313ADF2EE0}" type="pres">
      <dgm:prSet presAssocID="{3AE84CA1-253A-4F70-9920-C22D88BCC9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009B9C-ABD6-DD4D-AEE6-A97124B4D041}" type="pres">
      <dgm:prSet presAssocID="{CC6ABA47-2DF7-4B1F-8EE6-1527DF94FE05}" presName="spacer" presStyleCnt="0"/>
      <dgm:spPr/>
    </dgm:pt>
    <dgm:pt modelId="{2914262D-3262-6646-863C-505687596963}" type="pres">
      <dgm:prSet presAssocID="{6F491109-0B74-4292-A85A-C473523501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699CFC6-DC48-8149-8FDD-3C34F2428F20}" type="pres">
      <dgm:prSet presAssocID="{B1A940FA-25D7-4773-8E2D-F017DC1BEA3E}" presName="spacer" presStyleCnt="0"/>
      <dgm:spPr/>
    </dgm:pt>
    <dgm:pt modelId="{9D77C958-1EEC-EC44-9928-2FB49CEB1421}" type="pres">
      <dgm:prSet presAssocID="{BD7944CE-048F-4F0F-A48B-44A06D38C10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EA93F37-1C54-4CAC-B764-02EF188E7C3E}" srcId="{ADC4A889-1737-4175-8536-726AF38A93EC}" destId="{3AE84CA1-253A-4F70-9920-C22D88BCC92B}" srcOrd="1" destOrd="0" parTransId="{3213DC34-DC76-4ED2-B452-01128DEE4527}" sibTransId="{CC6ABA47-2DF7-4B1F-8EE6-1527DF94FE05}"/>
    <dgm:cxn modelId="{9048E94C-E17E-44C6-84A6-4FB5098A5069}" srcId="{ADC4A889-1737-4175-8536-726AF38A93EC}" destId="{11692498-3C5B-4E24-88FF-66C17C188DA7}" srcOrd="0" destOrd="0" parTransId="{FA83D3AF-B339-4F07-93E3-21AAA9D02878}" sibTransId="{0C2ACC52-4819-446E-9AC3-D3CDF80FC18F}"/>
    <dgm:cxn modelId="{82A7346F-2508-B949-905F-2A2338BA97D3}" type="presOf" srcId="{6F491109-0B74-4292-A85A-C473523501F5}" destId="{2914262D-3262-6646-863C-505687596963}" srcOrd="0" destOrd="0" presId="urn:microsoft.com/office/officeart/2005/8/layout/vList2"/>
    <dgm:cxn modelId="{3AF23B8D-1E13-2749-9E01-8C39A7DE0BBD}" type="presOf" srcId="{3AE84CA1-253A-4F70-9920-C22D88BCC92B}" destId="{BA7FB108-0B89-734E-B5DB-03313ADF2EE0}" srcOrd="0" destOrd="0" presId="urn:microsoft.com/office/officeart/2005/8/layout/vList2"/>
    <dgm:cxn modelId="{62C0219D-B4DF-3648-B58E-48451D1C4298}" type="presOf" srcId="{ADC4A889-1737-4175-8536-726AF38A93EC}" destId="{9E266224-3177-1649-AADD-201B1927BCA4}" srcOrd="0" destOrd="0" presId="urn:microsoft.com/office/officeart/2005/8/layout/vList2"/>
    <dgm:cxn modelId="{457CA59E-CC1F-4755-B7DF-254E8CBB0CA8}" srcId="{ADC4A889-1737-4175-8536-726AF38A93EC}" destId="{BD7944CE-048F-4F0F-A48B-44A06D38C10C}" srcOrd="3" destOrd="0" parTransId="{94C91EC4-F702-4199-90AC-F92F8E188D28}" sibTransId="{5EACEC87-B56D-43FB-B0AB-F2A054ADDEF5}"/>
    <dgm:cxn modelId="{4D9969CE-80B8-47C8-AB96-89C005534C8F}" srcId="{ADC4A889-1737-4175-8536-726AF38A93EC}" destId="{6F491109-0B74-4292-A85A-C473523501F5}" srcOrd="2" destOrd="0" parTransId="{CAF51402-DBA7-4946-B3A1-AD22B863F63B}" sibTransId="{B1A940FA-25D7-4773-8E2D-F017DC1BEA3E}"/>
    <dgm:cxn modelId="{949AC0D3-E863-AD4E-AAD6-D037D8EACD6A}" type="presOf" srcId="{BD7944CE-048F-4F0F-A48B-44A06D38C10C}" destId="{9D77C958-1EEC-EC44-9928-2FB49CEB1421}" srcOrd="0" destOrd="0" presId="urn:microsoft.com/office/officeart/2005/8/layout/vList2"/>
    <dgm:cxn modelId="{42EB63FC-9503-7B41-8F3D-32201F5F2816}" type="presOf" srcId="{11692498-3C5B-4E24-88FF-66C17C188DA7}" destId="{855BBEAB-7ACA-B549-A601-96357ABAD75B}" srcOrd="0" destOrd="0" presId="urn:microsoft.com/office/officeart/2005/8/layout/vList2"/>
    <dgm:cxn modelId="{4DF57E97-3C7A-0F47-9137-EC3CDE74A7F7}" type="presParOf" srcId="{9E266224-3177-1649-AADD-201B1927BCA4}" destId="{855BBEAB-7ACA-B549-A601-96357ABAD75B}" srcOrd="0" destOrd="0" presId="urn:microsoft.com/office/officeart/2005/8/layout/vList2"/>
    <dgm:cxn modelId="{95CBE0FC-20D6-CA4C-A9C7-020ED8D4DB6C}" type="presParOf" srcId="{9E266224-3177-1649-AADD-201B1927BCA4}" destId="{F7E33107-02F8-1C46-9EF1-5C7294B8FDC5}" srcOrd="1" destOrd="0" presId="urn:microsoft.com/office/officeart/2005/8/layout/vList2"/>
    <dgm:cxn modelId="{20CBF25B-0C41-594E-B423-BF2F124344A7}" type="presParOf" srcId="{9E266224-3177-1649-AADD-201B1927BCA4}" destId="{BA7FB108-0B89-734E-B5DB-03313ADF2EE0}" srcOrd="2" destOrd="0" presId="urn:microsoft.com/office/officeart/2005/8/layout/vList2"/>
    <dgm:cxn modelId="{DB7D3728-E70A-9D41-9014-EE1DA765474E}" type="presParOf" srcId="{9E266224-3177-1649-AADD-201B1927BCA4}" destId="{10009B9C-ABD6-DD4D-AEE6-A97124B4D041}" srcOrd="3" destOrd="0" presId="urn:microsoft.com/office/officeart/2005/8/layout/vList2"/>
    <dgm:cxn modelId="{BA59DD68-C926-3B42-83E4-6D9A89BF360A}" type="presParOf" srcId="{9E266224-3177-1649-AADD-201B1927BCA4}" destId="{2914262D-3262-6646-863C-505687596963}" srcOrd="4" destOrd="0" presId="urn:microsoft.com/office/officeart/2005/8/layout/vList2"/>
    <dgm:cxn modelId="{DBDC914C-3C84-B848-8890-1B5375109295}" type="presParOf" srcId="{9E266224-3177-1649-AADD-201B1927BCA4}" destId="{8699CFC6-DC48-8149-8FDD-3C34F2428F20}" srcOrd="5" destOrd="0" presId="urn:microsoft.com/office/officeart/2005/8/layout/vList2"/>
    <dgm:cxn modelId="{0916E1F7-21D8-8946-98FF-4B2A221B54FA}" type="presParOf" srcId="{9E266224-3177-1649-AADD-201B1927BCA4}" destId="{9D77C958-1EEC-EC44-9928-2FB49CEB14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83BC2-6AD8-EA42-9A9B-76E9CF97CF98}">
      <dsp:nvSpPr>
        <dsp:cNvPr id="0" name=""/>
        <dsp:cNvSpPr/>
      </dsp:nvSpPr>
      <dsp:spPr>
        <a:xfrm>
          <a:off x="0" y="37535"/>
          <a:ext cx="6111297" cy="14301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Height: 1480-1530</a:t>
          </a:r>
        </a:p>
      </dsp:txBody>
      <dsp:txXfrm>
        <a:off x="69812" y="107347"/>
        <a:ext cx="5971673" cy="1290481"/>
      </dsp:txXfrm>
    </dsp:sp>
    <dsp:sp modelId="{10617C77-6C78-0E4B-ADAB-CE554815A7F2}">
      <dsp:nvSpPr>
        <dsp:cNvPr id="0" name=""/>
        <dsp:cNvSpPr/>
      </dsp:nvSpPr>
      <dsp:spPr>
        <a:xfrm>
          <a:off x="0" y="1571320"/>
          <a:ext cx="6111297" cy="14301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1000-1500?</a:t>
          </a:r>
        </a:p>
      </dsp:txBody>
      <dsp:txXfrm>
        <a:off x="69812" y="1641132"/>
        <a:ext cx="5971673" cy="1290481"/>
      </dsp:txXfrm>
    </dsp:sp>
    <dsp:sp modelId="{C7C7347D-D6A8-9E4A-B4AE-E8BED6B1FC27}">
      <dsp:nvSpPr>
        <dsp:cNvPr id="0" name=""/>
        <dsp:cNvSpPr/>
      </dsp:nvSpPr>
      <dsp:spPr>
        <a:xfrm>
          <a:off x="0" y="3105106"/>
          <a:ext cx="6111297" cy="14301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Only held jurisdiction over Christians NOT Jews</a:t>
          </a:r>
        </a:p>
      </dsp:txBody>
      <dsp:txXfrm>
        <a:off x="69812" y="3174918"/>
        <a:ext cx="5971673" cy="1290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BBEAB-7ACA-B549-A601-96357ABAD75B}">
      <dsp:nvSpPr>
        <dsp:cNvPr id="0" name=""/>
        <dsp:cNvSpPr/>
      </dsp:nvSpPr>
      <dsp:spPr>
        <a:xfrm>
          <a:off x="0" y="108345"/>
          <a:ext cx="6111297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Alumbrados (heretical group)</a:t>
          </a:r>
        </a:p>
      </dsp:txBody>
      <dsp:txXfrm>
        <a:off x="50420" y="158765"/>
        <a:ext cx="6010457" cy="932014"/>
      </dsp:txXfrm>
    </dsp:sp>
    <dsp:sp modelId="{BA7FB108-0B89-734E-B5DB-03313ADF2EE0}">
      <dsp:nvSpPr>
        <dsp:cNvPr id="0" name=""/>
        <dsp:cNvSpPr/>
      </dsp:nvSpPr>
      <dsp:spPr>
        <a:xfrm>
          <a:off x="0" y="1216079"/>
          <a:ext cx="6111297" cy="1032854"/>
        </a:xfrm>
        <a:prstGeom prst="roundRect">
          <a:avLst/>
        </a:prstGeom>
        <a:solidFill>
          <a:schemeClr val="accent2">
            <a:hueOff val="-482067"/>
            <a:satOff val="-3308"/>
            <a:lumOff val="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Moriscos (converted Muslims)</a:t>
          </a:r>
        </a:p>
      </dsp:txBody>
      <dsp:txXfrm>
        <a:off x="50420" y="1266499"/>
        <a:ext cx="6010457" cy="932014"/>
      </dsp:txXfrm>
    </dsp:sp>
    <dsp:sp modelId="{2914262D-3262-6646-863C-505687596963}">
      <dsp:nvSpPr>
        <dsp:cNvPr id="0" name=""/>
        <dsp:cNvSpPr/>
      </dsp:nvSpPr>
      <dsp:spPr>
        <a:xfrm>
          <a:off x="0" y="2323813"/>
          <a:ext cx="6111297" cy="1032854"/>
        </a:xfrm>
        <a:prstGeom prst="roundRect">
          <a:avLst/>
        </a:prstGeom>
        <a:solidFill>
          <a:schemeClr val="accent2">
            <a:hueOff val="-964133"/>
            <a:satOff val="-6616"/>
            <a:lumOff val="3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Protestants</a:t>
          </a:r>
        </a:p>
      </dsp:txBody>
      <dsp:txXfrm>
        <a:off x="50420" y="2374233"/>
        <a:ext cx="6010457" cy="932014"/>
      </dsp:txXfrm>
    </dsp:sp>
    <dsp:sp modelId="{9D77C958-1EEC-EC44-9928-2FB49CEB1421}">
      <dsp:nvSpPr>
        <dsp:cNvPr id="0" name=""/>
        <dsp:cNvSpPr/>
      </dsp:nvSpPr>
      <dsp:spPr>
        <a:xfrm>
          <a:off x="0" y="3431547"/>
          <a:ext cx="6111297" cy="1032854"/>
        </a:xfrm>
        <a:prstGeom prst="round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Other crimes: blasphemy, adultery, fornication, improper religious practices</a:t>
          </a:r>
        </a:p>
      </dsp:txBody>
      <dsp:txXfrm>
        <a:off x="50420" y="3481967"/>
        <a:ext cx="6010457" cy="932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435C-882B-FE4D-B28F-B2CD7D2A7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97932-42B9-554D-B2BA-3DBC1788F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06E84-C731-FA4A-9D5B-3E72CB71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886D-4AF2-4146-B0E9-076328992BC6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9F084-4A98-D14F-BDC7-731F5EFC0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87869-B636-7249-B90A-DA4EA2D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894B-8B13-9C4F-B53D-79C0DFAE9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8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BE6E-C803-A24A-92A2-F2048EC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5BA7B-9577-604D-88E2-81F16C9FA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158D4-851D-5D4D-8E3D-7C9E81E5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886D-4AF2-4146-B0E9-076328992BC6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046C2-0988-EF4B-BDC4-7FE6DA18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3E6F8-9288-0B43-BC2A-7FE431AD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894B-8B13-9C4F-B53D-79C0DFAE9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433ED5-84BA-F14B-99F9-F62CEB72A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A64B8-8F22-E049-99D6-8FA09C908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BD3E2-704F-F442-885E-3AF2A0D3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886D-4AF2-4146-B0E9-076328992BC6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C0800-F530-B843-8B2F-0CE8904F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F1D7-349E-4948-93A3-FEE2FA14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894B-8B13-9C4F-B53D-79C0DFAE9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8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DECB-A912-F042-9BBD-6CD0855A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4CC7C-78CC-5749-82D8-E997E6FCC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E9759-D55C-7444-B32B-228017B6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886D-4AF2-4146-B0E9-076328992BC6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9B4B6-3924-1347-A4BC-DEEE55A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55785-1ED8-1349-B962-F9D3537E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894B-8B13-9C4F-B53D-79C0DFAE9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7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A94C-947E-1D49-BDDC-A1FC9FEE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DBC1B-C7FA-F04C-A99A-38969AB1B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54F5C-DF4C-7F45-BA7B-F70AE0DA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886D-4AF2-4146-B0E9-076328992BC6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7F431-5266-DA44-A81C-E5927691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5F5BE-240B-DD4F-B5B0-B2C8E72F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894B-8B13-9C4F-B53D-79C0DFAE9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CA32-4B78-0941-B887-0452AA8FA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D91D9-6E3B-7C45-ACBB-667BD7FCF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14AFD-6A39-CB45-A362-49D2DE4DA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5A354-5112-C840-9616-E5B7CFF1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886D-4AF2-4146-B0E9-076328992BC6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54877-B493-204B-818E-E806FEC2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A0EBD-9312-FC41-A940-3D1AF9A6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894B-8B13-9C4F-B53D-79C0DFAE9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E6845-9116-CC43-8666-2C4B4178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ED189-ACD3-A44C-A886-07AACFD7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52066-BEF1-D145-AB2E-3EEE3110B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9A379-0D9C-BE4B-938B-6B38F172C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C6F56-CAC3-7040-81B5-032D3A6B7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EB230-8257-024F-81FE-F6CDFE9E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886D-4AF2-4146-B0E9-076328992BC6}" type="datetimeFigureOut">
              <a:rPr lang="en-US" smtClean="0"/>
              <a:t>6/14/21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C74AB-CBF8-F641-BB50-7061287B7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DBC1A-D32B-B242-BA80-EA984D29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894B-8B13-9C4F-B53D-79C0DFAE9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9924-A728-184B-BF50-E4AB2654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A70B4-8C7B-8F45-AEDD-A8A2FB80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886D-4AF2-4146-B0E9-076328992BC6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420C4-EEA5-5E45-8DB7-BB6F40E3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C48C8-32FB-C04D-8B88-A6E3FACF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894B-8B13-9C4F-B53D-79C0DFAE9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7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06175-64F1-5046-9AE3-0631F54F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886D-4AF2-4146-B0E9-076328992BC6}" type="datetimeFigureOut">
              <a:rPr lang="en-US" smtClean="0"/>
              <a:t>6/14/21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E8828-E90D-0E4C-9BEE-29DE20C64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A21C0-1282-0144-A19A-85E6E689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894B-8B13-9C4F-B53D-79C0DFAE9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7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034EF-1874-D745-A74E-BC5420BFA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1D782-E2AB-484E-8145-BEF963E4F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21DB6-0F97-DD4A-825C-5B8B7A47D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888C0-C340-4F43-A7B0-59F1F08D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886D-4AF2-4146-B0E9-076328992BC6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6BB42-92F3-274E-B4EE-8F0BD165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F77CEB-22B0-8D4F-B29D-7DCC9C5D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894B-8B13-9C4F-B53D-79C0DFAE9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4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6A244-3BFD-294A-AC78-92F0E004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D00ECA-7BC6-4344-9067-3768FAA87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5F2F5-604B-8C4F-A6C4-B7696C7CB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FE621-475E-7E4A-AB17-534694DE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886D-4AF2-4146-B0E9-076328992BC6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896B0-C67A-A344-862A-8253B498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048A0-CC4E-694D-B169-4DDF1A0C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894B-8B13-9C4F-B53D-79C0DFAE9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506A41-2972-494F-AEFE-7B89913A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BF972-8DAD-D84F-8C80-BE0B7BCB6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247A3-45A8-484C-B55C-5CEAF6F82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B886D-4AF2-4146-B0E9-076328992BC6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86FA8-0A91-2E4D-8D04-4909B425E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DC398-6199-824E-9D72-8C726DD18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3894B-8B13-9C4F-B53D-79C0DFAE9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3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D28B79A6-199C-9C42-9AB0-02E3C9723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42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D935F-804C-3E45-8B76-4A14B1FB8EA8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Catholic Kings and the Spanish Inquisition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1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9F7BF7-0470-4643-98A4-6BC35B3D4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157694" cy="4950634"/>
          </a:xfrm>
          <a:custGeom>
            <a:avLst/>
            <a:gdLst>
              <a:gd name="connsiteX0" fmla="*/ 5157694 w 5157694"/>
              <a:gd name="connsiteY0" fmla="*/ 0 h 4950634"/>
              <a:gd name="connsiteX1" fmla="*/ 263400 w 5157694"/>
              <a:gd name="connsiteY1" fmla="*/ 0 h 4950634"/>
              <a:gd name="connsiteX2" fmla="*/ 161950 w 5157694"/>
              <a:gd name="connsiteY2" fmla="*/ 277179 h 4950634"/>
              <a:gd name="connsiteX3" fmla="*/ 0 w 5157694"/>
              <a:gd name="connsiteY3" fmla="*/ 1348379 h 4950634"/>
              <a:gd name="connsiteX4" fmla="*/ 3602256 w 5157694"/>
              <a:gd name="connsiteY4" fmla="*/ 4950634 h 4950634"/>
              <a:gd name="connsiteX5" fmla="*/ 4984183 w 5157694"/>
              <a:gd name="connsiteY5" fmla="*/ 4676036 h 4950634"/>
              <a:gd name="connsiteX6" fmla="*/ 5157694 w 5157694"/>
              <a:gd name="connsiteY6" fmla="*/ 4598233 h 49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7694" h="4950634">
                <a:moveTo>
                  <a:pt x="5157694" y="0"/>
                </a:moveTo>
                <a:lnTo>
                  <a:pt x="263400" y="0"/>
                </a:lnTo>
                <a:lnTo>
                  <a:pt x="161950" y="277179"/>
                </a:lnTo>
                <a:cubicBezTo>
                  <a:pt x="56700" y="615571"/>
                  <a:pt x="0" y="975354"/>
                  <a:pt x="0" y="1348379"/>
                </a:cubicBezTo>
                <a:cubicBezTo>
                  <a:pt x="0" y="3337849"/>
                  <a:pt x="1612786" y="4950634"/>
                  <a:pt x="3602256" y="4950634"/>
                </a:cubicBezTo>
                <a:cubicBezTo>
                  <a:pt x="4091852" y="4950634"/>
                  <a:pt x="4558635" y="4852960"/>
                  <a:pt x="4984183" y="4676036"/>
                </a:cubicBezTo>
                <a:lnTo>
                  <a:pt x="5157694" y="459823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44AD5F1-5EFA-450C-8A99-3B23B033F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4931983" cy="4724929"/>
          </a:xfrm>
          <a:custGeom>
            <a:avLst/>
            <a:gdLst>
              <a:gd name="connsiteX0" fmla="*/ 4931983 w 4931983"/>
              <a:gd name="connsiteY0" fmla="*/ 0 h 4724929"/>
              <a:gd name="connsiteX1" fmla="*/ 281761 w 4931983"/>
              <a:gd name="connsiteY1" fmla="*/ 0 h 4724929"/>
              <a:gd name="connsiteX2" fmla="*/ 265347 w 4931983"/>
              <a:gd name="connsiteY2" fmla="*/ 34074 h 4724929"/>
              <a:gd name="connsiteX3" fmla="*/ 0 w 4931983"/>
              <a:gd name="connsiteY3" fmla="*/ 1348380 h 4724929"/>
              <a:gd name="connsiteX4" fmla="*/ 3376549 w 4931983"/>
              <a:gd name="connsiteY4" fmla="*/ 4724929 h 4724929"/>
              <a:gd name="connsiteX5" fmla="*/ 4840423 w 4931983"/>
              <a:gd name="connsiteY5" fmla="*/ 4391965 h 4724929"/>
              <a:gd name="connsiteX6" fmla="*/ 4931983 w 4931983"/>
              <a:gd name="connsiteY6" fmla="*/ 4341519 h 472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1983" h="4724929">
                <a:moveTo>
                  <a:pt x="4931983" y="0"/>
                </a:moveTo>
                <a:lnTo>
                  <a:pt x="281761" y="0"/>
                </a:lnTo>
                <a:lnTo>
                  <a:pt x="265347" y="34074"/>
                </a:lnTo>
                <a:cubicBezTo>
                  <a:pt x="94485" y="438040"/>
                  <a:pt x="0" y="882177"/>
                  <a:pt x="0" y="1348380"/>
                </a:cubicBezTo>
                <a:cubicBezTo>
                  <a:pt x="0" y="3213197"/>
                  <a:pt x="1511732" y="4724929"/>
                  <a:pt x="3376549" y="4724929"/>
                </a:cubicBezTo>
                <a:cubicBezTo>
                  <a:pt x="3901029" y="4724929"/>
                  <a:pt x="4397579" y="4605349"/>
                  <a:pt x="4840423" y="4391965"/>
                </a:cubicBezTo>
                <a:lnTo>
                  <a:pt x="4931983" y="43415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30D8D-6AAD-9041-B160-2CB8520805E4}"/>
              </a:ext>
            </a:extLst>
          </p:cNvPr>
          <p:cNvSpPr txBox="1"/>
          <p:nvPr/>
        </p:nvSpPr>
        <p:spPr>
          <a:xfrm>
            <a:off x="801098" y="603504"/>
            <a:ext cx="3221067" cy="3036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Prosecution of Conversos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06E5A34-B7A2-44B6-B4B0-F96696E95D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340362"/>
              </p:ext>
            </p:extLst>
          </p:nvPr>
        </p:nvGraphicFramePr>
        <p:xfrm>
          <a:off x="5683624" y="1409700"/>
          <a:ext cx="6111297" cy="457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67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9F7BF7-0470-4643-98A4-6BC35B3D4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157694" cy="4950634"/>
          </a:xfrm>
          <a:custGeom>
            <a:avLst/>
            <a:gdLst>
              <a:gd name="connsiteX0" fmla="*/ 5157694 w 5157694"/>
              <a:gd name="connsiteY0" fmla="*/ 0 h 4950634"/>
              <a:gd name="connsiteX1" fmla="*/ 263400 w 5157694"/>
              <a:gd name="connsiteY1" fmla="*/ 0 h 4950634"/>
              <a:gd name="connsiteX2" fmla="*/ 161950 w 5157694"/>
              <a:gd name="connsiteY2" fmla="*/ 277179 h 4950634"/>
              <a:gd name="connsiteX3" fmla="*/ 0 w 5157694"/>
              <a:gd name="connsiteY3" fmla="*/ 1348379 h 4950634"/>
              <a:gd name="connsiteX4" fmla="*/ 3602256 w 5157694"/>
              <a:gd name="connsiteY4" fmla="*/ 4950634 h 4950634"/>
              <a:gd name="connsiteX5" fmla="*/ 4984183 w 5157694"/>
              <a:gd name="connsiteY5" fmla="*/ 4676036 h 4950634"/>
              <a:gd name="connsiteX6" fmla="*/ 5157694 w 5157694"/>
              <a:gd name="connsiteY6" fmla="*/ 4598233 h 49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7694" h="4950634">
                <a:moveTo>
                  <a:pt x="5157694" y="0"/>
                </a:moveTo>
                <a:lnTo>
                  <a:pt x="263400" y="0"/>
                </a:lnTo>
                <a:lnTo>
                  <a:pt x="161950" y="277179"/>
                </a:lnTo>
                <a:cubicBezTo>
                  <a:pt x="56700" y="615571"/>
                  <a:pt x="0" y="975354"/>
                  <a:pt x="0" y="1348379"/>
                </a:cubicBezTo>
                <a:cubicBezTo>
                  <a:pt x="0" y="3337849"/>
                  <a:pt x="1612786" y="4950634"/>
                  <a:pt x="3602256" y="4950634"/>
                </a:cubicBezTo>
                <a:cubicBezTo>
                  <a:pt x="4091852" y="4950634"/>
                  <a:pt x="4558635" y="4852960"/>
                  <a:pt x="4984183" y="4676036"/>
                </a:cubicBezTo>
                <a:lnTo>
                  <a:pt x="5157694" y="459823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44AD5F1-5EFA-450C-8A99-3B23B033F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4931983" cy="4724929"/>
          </a:xfrm>
          <a:custGeom>
            <a:avLst/>
            <a:gdLst>
              <a:gd name="connsiteX0" fmla="*/ 4931983 w 4931983"/>
              <a:gd name="connsiteY0" fmla="*/ 0 h 4724929"/>
              <a:gd name="connsiteX1" fmla="*/ 281761 w 4931983"/>
              <a:gd name="connsiteY1" fmla="*/ 0 h 4724929"/>
              <a:gd name="connsiteX2" fmla="*/ 265347 w 4931983"/>
              <a:gd name="connsiteY2" fmla="*/ 34074 h 4724929"/>
              <a:gd name="connsiteX3" fmla="*/ 0 w 4931983"/>
              <a:gd name="connsiteY3" fmla="*/ 1348380 h 4724929"/>
              <a:gd name="connsiteX4" fmla="*/ 3376549 w 4931983"/>
              <a:gd name="connsiteY4" fmla="*/ 4724929 h 4724929"/>
              <a:gd name="connsiteX5" fmla="*/ 4840423 w 4931983"/>
              <a:gd name="connsiteY5" fmla="*/ 4391965 h 4724929"/>
              <a:gd name="connsiteX6" fmla="*/ 4931983 w 4931983"/>
              <a:gd name="connsiteY6" fmla="*/ 4341519 h 472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1983" h="4724929">
                <a:moveTo>
                  <a:pt x="4931983" y="0"/>
                </a:moveTo>
                <a:lnTo>
                  <a:pt x="281761" y="0"/>
                </a:lnTo>
                <a:lnTo>
                  <a:pt x="265347" y="34074"/>
                </a:lnTo>
                <a:cubicBezTo>
                  <a:pt x="94485" y="438040"/>
                  <a:pt x="0" y="882177"/>
                  <a:pt x="0" y="1348380"/>
                </a:cubicBezTo>
                <a:cubicBezTo>
                  <a:pt x="0" y="3213197"/>
                  <a:pt x="1511732" y="4724929"/>
                  <a:pt x="3376549" y="4724929"/>
                </a:cubicBezTo>
                <a:cubicBezTo>
                  <a:pt x="3901029" y="4724929"/>
                  <a:pt x="4397579" y="4605349"/>
                  <a:pt x="4840423" y="4391965"/>
                </a:cubicBezTo>
                <a:lnTo>
                  <a:pt x="4931983" y="43415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56C868-41B7-044F-A4F7-184C5A0DFD09}"/>
              </a:ext>
            </a:extLst>
          </p:cNvPr>
          <p:cNvSpPr txBox="1"/>
          <p:nvPr/>
        </p:nvSpPr>
        <p:spPr>
          <a:xfrm>
            <a:off x="801098" y="603504"/>
            <a:ext cx="3221067" cy="3036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Other Targets of the Inquisition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EDE4C8D-4563-4CD8-9C6B-AC0A7FD06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308529"/>
              </p:ext>
            </p:extLst>
          </p:nvPr>
        </p:nvGraphicFramePr>
        <p:xfrm>
          <a:off x="5683624" y="1409700"/>
          <a:ext cx="6111297" cy="457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809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building, outdoor, old&#10;&#10;Description automatically generated">
            <a:extLst>
              <a:ext uri="{FF2B5EF4-FFF2-40B4-BE49-F238E27FC236}">
                <a16:creationId xmlns:a16="http://schemas.microsoft.com/office/drawing/2014/main" id="{3E9CF483-5535-3848-B4AD-7D744CACD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3" r="330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A2D343-EB0C-3E45-91A1-99678686988B}"/>
              </a:ext>
            </a:extLst>
          </p:cNvPr>
          <p:cNvSpPr txBox="1"/>
          <p:nvPr/>
        </p:nvSpPr>
        <p:spPr>
          <a:xfrm>
            <a:off x="8643193" y="2418408"/>
            <a:ext cx="2942813" cy="35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0" dirty="0"/>
              <a:t>The Black Legend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8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FD6B915-2050-AC47-AE28-9160B72A1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45" y="299509"/>
            <a:ext cx="4490820" cy="6258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C824D8-8190-4C49-B2F3-5FEC52B88C1E}"/>
              </a:ext>
            </a:extLst>
          </p:cNvPr>
          <p:cNvSpPr txBox="1"/>
          <p:nvPr/>
        </p:nvSpPr>
        <p:spPr>
          <a:xfrm>
            <a:off x="6392583" y="420130"/>
            <a:ext cx="4434721" cy="59362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tx1">
                    <a:alpha val="80000"/>
                  </a:schemeClr>
                </a:solidFill>
              </a:rPr>
              <a:t>Edict of Expulsion,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tx1">
                    <a:alpha val="80000"/>
                  </a:schemeClr>
                </a:solidFill>
              </a:rPr>
              <a:t>March 31, 1492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solidFill>
                <a:schemeClr val="tx1">
                  <a:alpha val="80000"/>
                </a:schemeClr>
              </a:solidFill>
            </a:endParaRP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No access to kosher food or Jewish texts for Judaizing Conversos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Judaism as male religion = study Talmud, Torah, and Midrash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66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49337A-B7D1-5D4D-A495-B9BFE25885DF}"/>
              </a:ext>
            </a:extLst>
          </p:cNvPr>
          <p:cNvSpPr txBox="1"/>
          <p:nvPr/>
        </p:nvSpPr>
        <p:spPr>
          <a:xfrm>
            <a:off x="304107" y="481913"/>
            <a:ext cx="4401291" cy="152896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latin typeface="+mj-lt"/>
                <a:ea typeface="+mj-ea"/>
                <a:cs typeface="+mj-cs"/>
              </a:rPr>
              <a:t>Domestication of Judaism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3665EBC-12D9-7342-B82F-A8C43BEB9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940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A3CA7C-322B-2644-A580-7C1714510B74}"/>
              </a:ext>
            </a:extLst>
          </p:cNvPr>
          <p:cNvSpPr txBox="1"/>
          <p:nvPr/>
        </p:nvSpPr>
        <p:spPr>
          <a:xfrm>
            <a:off x="304107" y="2137719"/>
            <a:ext cx="42976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Lit candles on Fridays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Prepared Sabbath meals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Observed dietary laws </a:t>
            </a:r>
            <a:r>
              <a:rPr lang="en-US" sz="3600"/>
              <a:t>(kosher)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8126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6955B56-FF71-3F41-9459-7972B9462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66" r="-1" b="9116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63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89B63ECB-1CF0-FB4D-93C6-D115AA0F9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42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F25BA6-7D41-1044-8669-2E4D8FB7A9C1}"/>
              </a:ext>
            </a:extLst>
          </p:cNvPr>
          <p:cNvSpPr/>
          <p:nvPr/>
        </p:nvSpPr>
        <p:spPr>
          <a:xfrm>
            <a:off x="8241957" y="1383957"/>
            <a:ext cx="3373394" cy="864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Isabel d. 1504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1BECDD-6D55-AC43-A636-C41E3D8A8427}"/>
              </a:ext>
            </a:extLst>
          </p:cNvPr>
          <p:cNvSpPr/>
          <p:nvPr/>
        </p:nvSpPr>
        <p:spPr>
          <a:xfrm>
            <a:off x="168165" y="2890346"/>
            <a:ext cx="4088525" cy="874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Fernando d. 1516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42199C-085F-1443-912E-4179E209D647}"/>
              </a:ext>
            </a:extLst>
          </p:cNvPr>
          <p:cNvSpPr/>
          <p:nvPr/>
        </p:nvSpPr>
        <p:spPr>
          <a:xfrm>
            <a:off x="168165" y="5736802"/>
            <a:ext cx="5738649" cy="10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Grandson, Carlos I as heir</a:t>
            </a:r>
          </a:p>
        </p:txBody>
      </p:sp>
      <p:pic>
        <p:nvPicPr>
          <p:cNvPr id="9" name="Picture 8" descr="A picture containing person, person, black, clothes&#10;&#10;Description automatically generated">
            <a:extLst>
              <a:ext uri="{FF2B5EF4-FFF2-40B4-BE49-F238E27FC236}">
                <a16:creationId xmlns:a16="http://schemas.microsoft.com/office/drawing/2014/main" id="{E3316C50-FD34-204F-AF5D-02AC817AA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814" y="3965789"/>
            <a:ext cx="2335143" cy="293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5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216DB7-4679-514C-A5F6-825E997B02BC}"/>
              </a:ext>
            </a:extLst>
          </p:cNvPr>
          <p:cNvSpPr txBox="1"/>
          <p:nvPr/>
        </p:nvSpPr>
        <p:spPr>
          <a:xfrm>
            <a:off x="662151" y="557049"/>
            <a:ext cx="4173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Our focus today…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35BD9E-C189-774E-B764-FC981B6CBDD5}"/>
              </a:ext>
            </a:extLst>
          </p:cNvPr>
          <p:cNvSpPr txBox="1"/>
          <p:nvPr/>
        </p:nvSpPr>
        <p:spPr>
          <a:xfrm>
            <a:off x="809298" y="1923393"/>
            <a:ext cx="108571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/>
              <a:t>Establishment of the Spanish Inquisition: How and Why? (1478 and 1480)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/>
              <a:t>Conversos and crypto-Judaism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/>
              <a:t>The “Black Legend”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/>
              <a:t>The expulsion of the Jews (1492)</a:t>
            </a:r>
          </a:p>
        </p:txBody>
      </p:sp>
    </p:spTree>
    <p:extLst>
      <p:ext uri="{BB962C8B-B14F-4D97-AF65-F5344CB8AC3E}">
        <p14:creationId xmlns:p14="http://schemas.microsoft.com/office/powerpoint/2010/main" val="323275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942ABA5C-99A1-C94E-B2A4-4E64E9B95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6" r="105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F7B049E1-3A6A-0649-BA70-B960FE457D28}"/>
              </a:ext>
            </a:extLst>
          </p:cNvPr>
          <p:cNvSpPr/>
          <p:nvPr/>
        </p:nvSpPr>
        <p:spPr>
          <a:xfrm rot="1706717">
            <a:off x="3237186" y="546537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443158A4-4924-E741-A61F-F3A59477B5D9}"/>
              </a:ext>
            </a:extLst>
          </p:cNvPr>
          <p:cNvSpPr/>
          <p:nvPr/>
        </p:nvSpPr>
        <p:spPr>
          <a:xfrm rot="759340">
            <a:off x="5023944" y="572813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702A3B82-1F93-274E-A19F-97FD9AC85AC6}"/>
              </a:ext>
            </a:extLst>
          </p:cNvPr>
          <p:cNvSpPr/>
          <p:nvPr/>
        </p:nvSpPr>
        <p:spPr>
          <a:xfrm rot="16200000">
            <a:off x="8544911" y="3079530"/>
            <a:ext cx="484632" cy="97840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06331A79-8761-C148-8510-57940B52B645}"/>
              </a:ext>
            </a:extLst>
          </p:cNvPr>
          <p:cNvSpPr/>
          <p:nvPr/>
        </p:nvSpPr>
        <p:spPr>
          <a:xfrm rot="19150404">
            <a:off x="8082988" y="5581830"/>
            <a:ext cx="484632" cy="97840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57A04E-280D-A843-AB5B-84C46234E79C}"/>
              </a:ext>
            </a:extLst>
          </p:cNvPr>
          <p:cNvSpPr/>
          <p:nvPr/>
        </p:nvSpPr>
        <p:spPr>
          <a:xfrm>
            <a:off x="0" y="0"/>
            <a:ext cx="3403249" cy="1595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Civil war in Castile (1464-68)</a:t>
            </a:r>
          </a:p>
          <a:p>
            <a:pPr algn="ctr"/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EDE20F-F54B-164F-94AD-97FB4669A06D}"/>
              </a:ext>
            </a:extLst>
          </p:cNvPr>
          <p:cNvSpPr/>
          <p:nvPr/>
        </p:nvSpPr>
        <p:spPr>
          <a:xfrm>
            <a:off x="8828491" y="0"/>
            <a:ext cx="3403249" cy="1755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Death of Martí of Aragon, 1410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EBD13478-4CE9-8B46-BC46-A6AE269ABF55}"/>
              </a:ext>
            </a:extLst>
          </p:cNvPr>
          <p:cNvSpPr/>
          <p:nvPr/>
        </p:nvSpPr>
        <p:spPr>
          <a:xfrm rot="7524625">
            <a:off x="6022429" y="3318166"/>
            <a:ext cx="484632" cy="97840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1910D2-532D-3340-89E4-AB07A43FF7A6}"/>
              </a:ext>
            </a:extLst>
          </p:cNvPr>
          <p:cNvSpPr txBox="1"/>
          <p:nvPr/>
        </p:nvSpPr>
        <p:spPr>
          <a:xfrm>
            <a:off x="648929" y="629266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Establishment of the Spanish Inquisition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26B28-A1EF-6F49-BD1E-3FCB1CA5FA76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Granted right by Pope </a:t>
            </a:r>
            <a:r>
              <a:rPr lang="en-US" sz="3200" dirty="0" err="1"/>
              <a:t>Sixtus</a:t>
            </a:r>
            <a:r>
              <a:rPr lang="en-US" sz="3200" dirty="0"/>
              <a:t> IV in 1478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Not established until 1480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CB22DFC-3112-C345-94F3-DBAFA57A1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2271" y="807593"/>
            <a:ext cx="4226512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3597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hall&#10;&#10;Description automatically generated">
            <a:extLst>
              <a:ext uri="{FF2B5EF4-FFF2-40B4-BE49-F238E27FC236}">
                <a16:creationId xmlns:a16="http://schemas.microsoft.com/office/drawing/2014/main" id="{262DD9A7-E735-DE4E-AD67-A1C6AB8D2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19" b="1248"/>
          <a:stretch/>
        </p:blipFill>
        <p:spPr>
          <a:xfrm>
            <a:off x="115634" y="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846EE3-5AE6-3745-876B-D2C6DAD6CEA9}"/>
              </a:ext>
            </a:extLst>
          </p:cNvPr>
          <p:cNvSpPr txBox="1"/>
          <p:nvPr/>
        </p:nvSpPr>
        <p:spPr>
          <a:xfrm>
            <a:off x="8022021" y="3647090"/>
            <a:ext cx="4169979" cy="1324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Auto de </a:t>
            </a:r>
            <a:r>
              <a:rPr lang="en-US" sz="4000" dirty="0" err="1">
                <a:latin typeface="+mj-lt"/>
                <a:ea typeface="+mj-ea"/>
                <a:cs typeface="+mj-cs"/>
              </a:rPr>
              <a:t>Fé</a:t>
            </a:r>
            <a:r>
              <a:rPr lang="en-US" sz="4000" dirty="0">
                <a:latin typeface="+mj-lt"/>
                <a:ea typeface="+mj-ea"/>
                <a:cs typeface="+mj-cs"/>
              </a:rPr>
              <a:t> (Witness of Faith)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5F446D4-7BF3-DC44-A722-E060773E9794}"/>
              </a:ext>
            </a:extLst>
          </p:cNvPr>
          <p:cNvSpPr txBox="1"/>
          <p:nvPr/>
        </p:nvSpPr>
        <p:spPr>
          <a:xfrm>
            <a:off x="8022021" y="5241597"/>
            <a:ext cx="4046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Reconcile to the faith</a:t>
            </a:r>
          </a:p>
        </p:txBody>
      </p:sp>
    </p:spTree>
    <p:extLst>
      <p:ext uri="{BB962C8B-B14F-4D97-AF65-F5344CB8AC3E}">
        <p14:creationId xmlns:p14="http://schemas.microsoft.com/office/powerpoint/2010/main" val="219471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A63BBB-D1EA-EE4C-A666-60DBB592A28E}"/>
              </a:ext>
            </a:extLst>
          </p:cNvPr>
          <p:cNvSpPr txBox="1"/>
          <p:nvPr/>
        </p:nvSpPr>
        <p:spPr>
          <a:xfrm>
            <a:off x="5069940" y="365124"/>
            <a:ext cx="6172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Inquisitorial Punishments: Penance</a:t>
            </a:r>
          </a:p>
        </p:txBody>
      </p:sp>
      <p:pic>
        <p:nvPicPr>
          <p:cNvPr id="5" name="Picture 4" descr="A picture containing text, person, old&#10;&#10;Description automatically generated">
            <a:extLst>
              <a:ext uri="{FF2B5EF4-FFF2-40B4-BE49-F238E27FC236}">
                <a16:creationId xmlns:a16="http://schemas.microsoft.com/office/drawing/2014/main" id="{2226A2E0-6F36-0147-A97D-FEF0C1CEC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20" r="-2" b="1752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C0E700-641C-1444-97B7-C7B78645F756}"/>
              </a:ext>
            </a:extLst>
          </p:cNvPr>
          <p:cNvSpPr txBox="1"/>
          <p:nvPr/>
        </p:nvSpPr>
        <p:spPr>
          <a:xfrm>
            <a:off x="5069940" y="2322576"/>
            <a:ext cx="6172200" cy="385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Payment of fines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Wearing of penitential garments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House arrest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Execution: repeat offenders</a:t>
            </a:r>
          </a:p>
        </p:txBody>
      </p:sp>
    </p:spTree>
    <p:extLst>
      <p:ext uri="{BB962C8B-B14F-4D97-AF65-F5344CB8AC3E}">
        <p14:creationId xmlns:p14="http://schemas.microsoft.com/office/powerpoint/2010/main" val="1241027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AE3E26-6D1E-EF4B-BBFB-C89024FD27B7}"/>
              </a:ext>
            </a:extLst>
          </p:cNvPr>
          <p:cNvSpPr txBox="1"/>
          <p:nvPr/>
        </p:nvSpPr>
        <p:spPr>
          <a:xfrm>
            <a:off x="838200" y="365126"/>
            <a:ext cx="9808597" cy="1146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WHY? The “Converso” Problem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95616-10AC-3C41-B99D-D2306CD12E49}"/>
              </a:ext>
            </a:extLst>
          </p:cNvPr>
          <p:cNvSpPr txBox="1"/>
          <p:nvPr/>
        </p:nvSpPr>
        <p:spPr>
          <a:xfrm>
            <a:off x="838201" y="2055810"/>
            <a:ext cx="7315200" cy="4437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1391 -&gt; 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Thousands of Jews converted to Christianity</a:t>
            </a:r>
            <a:r>
              <a:rPr lang="en-US" sz="3200" b="1" dirty="0"/>
              <a:t> 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No attempt to teach them the faith</a:t>
            </a:r>
          </a:p>
          <a:p>
            <a:pPr marL="685800" lvl="2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	= Christian externally, but live in 	Jewish quarter and continue 		practicing Jewish customs OR leave 	behind Jewish past and live as 	Catholics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93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450324-E259-AB44-AF8C-9A98FF6C2C89}"/>
              </a:ext>
            </a:extLst>
          </p:cNvPr>
          <p:cNvSpPr txBox="1"/>
          <p:nvPr/>
        </p:nvSpPr>
        <p:spPr>
          <a:xfrm>
            <a:off x="838200" y="365126"/>
            <a:ext cx="9808597" cy="1146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Purity of Blood Statues “Limpieza de Sangre”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876EF7-5D5B-4845-8D40-66E9A5E20F0C}"/>
              </a:ext>
            </a:extLst>
          </p:cNvPr>
          <p:cNvSpPr txBox="1"/>
          <p:nvPr/>
        </p:nvSpPr>
        <p:spPr>
          <a:xfrm>
            <a:off x="838201" y="2055811"/>
            <a:ext cx="7315200" cy="4121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E.g. Toledo 15</a:t>
            </a:r>
            <a:r>
              <a:rPr lang="en-US" sz="4400" baseline="30000" dirty="0"/>
              <a:t>th</a:t>
            </a:r>
            <a:r>
              <a:rPr lang="en-US" sz="4400" dirty="0"/>
              <a:t> century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Prevent conversos from holding public office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70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F4CE90-C760-E74A-88E9-1335AB0715FA}"/>
              </a:ext>
            </a:extLst>
          </p:cNvPr>
          <p:cNvSpPr txBox="1"/>
          <p:nvPr/>
        </p:nvSpPr>
        <p:spPr>
          <a:xfrm>
            <a:off x="648929" y="629266"/>
            <a:ext cx="3667039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latin typeface="+mj-lt"/>
                <a:ea typeface="+mj-ea"/>
                <a:cs typeface="+mj-cs"/>
              </a:rPr>
              <a:t>Fernando and Isabel: Motivations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CAF83-B761-9D4A-84DF-15131C3CF474}"/>
              </a:ext>
            </a:extLst>
          </p:cNvPr>
          <p:cNvSpPr txBox="1"/>
          <p:nvPr/>
        </p:nvSpPr>
        <p:spPr>
          <a:xfrm>
            <a:off x="125829" y="2438399"/>
            <a:ext cx="3870517" cy="4110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Religious Zeal</a:t>
            </a:r>
          </a:p>
          <a:p>
            <a:pPr marL="742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Consolidation of Political Power</a:t>
            </a:r>
          </a:p>
          <a:p>
            <a:pPr marL="742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Monetary Gain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person, posing&#10;&#10;Description automatically generated">
            <a:extLst>
              <a:ext uri="{FF2B5EF4-FFF2-40B4-BE49-F238E27FC236}">
                <a16:creationId xmlns:a16="http://schemas.microsoft.com/office/drawing/2014/main" id="{DDD46E1F-BEE1-CD41-BD02-D296BFBCE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8" r="8157" b="2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DF48B1-CE7B-E74B-88B6-7E48E34FB753}"/>
              </a:ext>
            </a:extLst>
          </p:cNvPr>
          <p:cNvSpPr txBox="1"/>
          <p:nvPr/>
        </p:nvSpPr>
        <p:spPr>
          <a:xfrm>
            <a:off x="6096000" y="6353294"/>
            <a:ext cx="449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Fernando and Isabel, Wedding Portrait, 1469</a:t>
            </a:r>
          </a:p>
        </p:txBody>
      </p:sp>
    </p:spTree>
    <p:extLst>
      <p:ext uri="{BB962C8B-B14F-4D97-AF65-F5344CB8AC3E}">
        <p14:creationId xmlns:p14="http://schemas.microsoft.com/office/powerpoint/2010/main" val="4127412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303</Words>
  <Application>Microsoft Macintosh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Wessell Lightfoot</dc:creator>
  <cp:lastModifiedBy>Dana Wessell Lightfoot</cp:lastModifiedBy>
  <cp:revision>10</cp:revision>
  <dcterms:created xsi:type="dcterms:W3CDTF">2021-06-14T19:07:54Z</dcterms:created>
  <dcterms:modified xsi:type="dcterms:W3CDTF">2021-06-15T13:10:43Z</dcterms:modified>
</cp:coreProperties>
</file>