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95"/>
    <p:restoredTop sz="94688"/>
  </p:normalViewPr>
  <p:slideViewPr>
    <p:cSldViewPr snapToGrid="0" snapToObjects="1">
      <p:cViewPr varScale="1">
        <p:scale>
          <a:sx n="144" d="100"/>
          <a:sy n="144" d="100"/>
        </p:scale>
        <p:origin x="22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39991-AE7C-C747-A6C7-CC05CA1278A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E61897-A8F8-CD4F-9F90-DA018372696D}">
      <dgm:prSet phldrT="[Text]"/>
      <dgm:spPr/>
      <dgm:t>
        <a:bodyPr/>
        <a:lstStyle/>
        <a:p>
          <a:r>
            <a:rPr lang="en-US" b="1" dirty="0"/>
            <a:t>Christian Kingdoms in the North (10</a:t>
          </a:r>
          <a:r>
            <a:rPr lang="en-US" b="1" baseline="30000" dirty="0"/>
            <a:t>th</a:t>
          </a:r>
          <a:r>
            <a:rPr lang="en-US" b="1" dirty="0"/>
            <a:t> c.)</a:t>
          </a:r>
        </a:p>
      </dgm:t>
    </dgm:pt>
    <dgm:pt modelId="{D5928C67-F6B7-1844-96E0-394C5586045C}" type="parTrans" cxnId="{CCFE4931-9D71-D341-96E0-A935A266157B}">
      <dgm:prSet/>
      <dgm:spPr/>
      <dgm:t>
        <a:bodyPr/>
        <a:lstStyle/>
        <a:p>
          <a:endParaRPr lang="en-US"/>
        </a:p>
      </dgm:t>
    </dgm:pt>
    <dgm:pt modelId="{9D8491E7-F219-0A4E-99E9-3C881A72C8AA}" type="sibTrans" cxnId="{CCFE4931-9D71-D341-96E0-A935A266157B}">
      <dgm:prSet/>
      <dgm:spPr/>
      <dgm:t>
        <a:bodyPr/>
        <a:lstStyle/>
        <a:p>
          <a:endParaRPr lang="en-US"/>
        </a:p>
      </dgm:t>
    </dgm:pt>
    <dgm:pt modelId="{9FA2B86E-1644-C742-988E-0614D1998A68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Government, social and economic organization, minorities</a:t>
          </a:r>
        </a:p>
      </dgm:t>
    </dgm:pt>
    <dgm:pt modelId="{DCA73167-021D-7846-8D6F-D8FAE01DFAF9}" type="parTrans" cxnId="{DD68FA6E-A6BC-D144-B9BC-3100E6D1D17C}">
      <dgm:prSet/>
      <dgm:spPr/>
      <dgm:t>
        <a:bodyPr/>
        <a:lstStyle/>
        <a:p>
          <a:endParaRPr lang="en-US"/>
        </a:p>
      </dgm:t>
    </dgm:pt>
    <dgm:pt modelId="{88C6B1B3-4307-CF4B-A4A9-6EF1E6447AB1}" type="sibTrans" cxnId="{DD68FA6E-A6BC-D144-B9BC-3100E6D1D17C}">
      <dgm:prSet/>
      <dgm:spPr/>
      <dgm:t>
        <a:bodyPr/>
        <a:lstStyle/>
        <a:p>
          <a:endParaRPr lang="en-US"/>
        </a:p>
      </dgm:t>
    </dgm:pt>
    <dgm:pt modelId="{66B7EB9F-C71F-E04F-8BD1-73AB8A54E726}">
      <dgm:prSet phldrT="[Text]"/>
      <dgm:spPr/>
      <dgm:t>
        <a:bodyPr/>
        <a:lstStyle/>
        <a:p>
          <a:r>
            <a:rPr lang="en-US" b="1" dirty="0" err="1"/>
            <a:t>Taifa</a:t>
          </a:r>
          <a:r>
            <a:rPr lang="en-US" b="1" dirty="0"/>
            <a:t> Kingdoms (1008-1090)</a:t>
          </a:r>
        </a:p>
      </dgm:t>
    </dgm:pt>
    <dgm:pt modelId="{07B26AEC-7A6D-2E4F-9336-0F396712F988}" type="parTrans" cxnId="{3DCAE53B-3AD1-184E-9838-1FB9D47DF157}">
      <dgm:prSet/>
      <dgm:spPr/>
      <dgm:t>
        <a:bodyPr/>
        <a:lstStyle/>
        <a:p>
          <a:endParaRPr lang="en-US"/>
        </a:p>
      </dgm:t>
    </dgm:pt>
    <dgm:pt modelId="{88F2491E-F606-8340-8580-012F5F2DCECA}" type="sibTrans" cxnId="{3DCAE53B-3AD1-184E-9838-1FB9D47DF157}">
      <dgm:prSet/>
      <dgm:spPr/>
      <dgm:t>
        <a:bodyPr/>
        <a:lstStyle/>
        <a:p>
          <a:endParaRPr lang="en-US"/>
        </a:p>
      </dgm:t>
    </dgm:pt>
    <dgm:pt modelId="{9D63F249-FB6E-B249-A4D4-A6EA31EF5D2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Breakup of Umayyad Caliphate</a:t>
          </a:r>
        </a:p>
      </dgm:t>
    </dgm:pt>
    <dgm:pt modelId="{6DFE15BB-042D-F14C-8D86-B3D9C6EEAF24}" type="parTrans" cxnId="{615E31F9-05BF-7C4F-A1AC-8ADA1362820D}">
      <dgm:prSet/>
      <dgm:spPr/>
      <dgm:t>
        <a:bodyPr/>
        <a:lstStyle/>
        <a:p>
          <a:endParaRPr lang="en-US"/>
        </a:p>
      </dgm:t>
    </dgm:pt>
    <dgm:pt modelId="{BC9D9564-9528-2D4F-A9E3-96BAA1828F44}" type="sibTrans" cxnId="{615E31F9-05BF-7C4F-A1AC-8ADA1362820D}">
      <dgm:prSet/>
      <dgm:spPr/>
      <dgm:t>
        <a:bodyPr/>
        <a:lstStyle/>
        <a:p>
          <a:endParaRPr lang="en-US"/>
        </a:p>
      </dgm:t>
    </dgm:pt>
    <dgm:pt modelId="{33FD603C-0FF4-0E43-997F-A62B5EA7F9E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Establishment of </a:t>
          </a:r>
          <a:r>
            <a:rPr lang="en-US" dirty="0" err="1"/>
            <a:t>taifas</a:t>
          </a:r>
          <a:endParaRPr lang="en-US" dirty="0"/>
        </a:p>
      </dgm:t>
    </dgm:pt>
    <dgm:pt modelId="{298FF40E-F193-7F41-873B-A513641ED079}" type="parTrans" cxnId="{3EFA86C8-C6EA-F442-9236-5D8EE99783DF}">
      <dgm:prSet/>
      <dgm:spPr/>
      <dgm:t>
        <a:bodyPr/>
        <a:lstStyle/>
        <a:p>
          <a:endParaRPr lang="en-US"/>
        </a:p>
      </dgm:t>
    </dgm:pt>
    <dgm:pt modelId="{669F320F-2993-354E-9C78-185F903A138A}" type="sibTrans" cxnId="{3EFA86C8-C6EA-F442-9236-5D8EE99783DF}">
      <dgm:prSet/>
      <dgm:spPr/>
      <dgm:t>
        <a:bodyPr/>
        <a:lstStyle/>
        <a:p>
          <a:endParaRPr lang="en-US"/>
        </a:p>
      </dgm:t>
    </dgm:pt>
    <dgm:pt modelId="{3B4A8168-F744-4F4E-9463-8D00618B39E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Rome of minorities</a:t>
          </a:r>
        </a:p>
      </dgm:t>
    </dgm:pt>
    <dgm:pt modelId="{5E99CAD2-E064-4743-B9CE-BF9AE13A3C28}" type="parTrans" cxnId="{34C1ADB8-06BB-8341-8BED-AC796CCC8C76}">
      <dgm:prSet/>
      <dgm:spPr/>
      <dgm:t>
        <a:bodyPr/>
        <a:lstStyle/>
        <a:p>
          <a:endParaRPr lang="en-US"/>
        </a:p>
      </dgm:t>
    </dgm:pt>
    <dgm:pt modelId="{B37C30DE-3E01-7243-BDCF-F686DA7BA829}" type="sibTrans" cxnId="{34C1ADB8-06BB-8341-8BED-AC796CCC8C76}">
      <dgm:prSet/>
      <dgm:spPr/>
      <dgm:t>
        <a:bodyPr/>
        <a:lstStyle/>
        <a:p>
          <a:endParaRPr lang="en-US"/>
        </a:p>
      </dgm:t>
    </dgm:pt>
    <dgm:pt modelId="{E93567DF-E032-F444-83B0-3935EF123412}" type="pres">
      <dgm:prSet presAssocID="{3BC39991-AE7C-C747-A6C7-CC05CA1278AB}" presName="Name0" presStyleCnt="0">
        <dgm:presLayoutVars>
          <dgm:dir/>
          <dgm:animLvl val="lvl"/>
          <dgm:resizeHandles val="exact"/>
        </dgm:presLayoutVars>
      </dgm:prSet>
      <dgm:spPr/>
    </dgm:pt>
    <dgm:pt modelId="{7AE18E9C-3EB9-9C43-9076-EC35284E7C1F}" type="pres">
      <dgm:prSet presAssocID="{F1E61897-A8F8-CD4F-9F90-DA018372696D}" presName="composite" presStyleCnt="0"/>
      <dgm:spPr/>
    </dgm:pt>
    <dgm:pt modelId="{D99E4759-83BF-F646-A459-6B37B8A37B62}" type="pres">
      <dgm:prSet presAssocID="{F1E61897-A8F8-CD4F-9F90-DA018372696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F4CEDE4-B22B-8D40-B89C-90C18A82EB9F}" type="pres">
      <dgm:prSet presAssocID="{F1E61897-A8F8-CD4F-9F90-DA018372696D}" presName="desTx" presStyleLbl="alignAccFollowNode1" presStyleIdx="0" presStyleCnt="2">
        <dgm:presLayoutVars>
          <dgm:bulletEnabled val="1"/>
        </dgm:presLayoutVars>
      </dgm:prSet>
      <dgm:spPr/>
    </dgm:pt>
    <dgm:pt modelId="{824F0E1A-105A-F547-80CC-59109353166B}" type="pres">
      <dgm:prSet presAssocID="{9D8491E7-F219-0A4E-99E9-3C881A72C8AA}" presName="space" presStyleCnt="0"/>
      <dgm:spPr/>
    </dgm:pt>
    <dgm:pt modelId="{2F14DC69-97BB-7D4D-B3F4-E9735706BF07}" type="pres">
      <dgm:prSet presAssocID="{66B7EB9F-C71F-E04F-8BD1-73AB8A54E726}" presName="composite" presStyleCnt="0"/>
      <dgm:spPr/>
    </dgm:pt>
    <dgm:pt modelId="{D7CC7CE7-AB78-C24F-916A-571BDFC1548F}" type="pres">
      <dgm:prSet presAssocID="{66B7EB9F-C71F-E04F-8BD1-73AB8A54E7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1A5F70B-BDF6-DD4D-AC60-C5980BE9B363}" type="pres">
      <dgm:prSet presAssocID="{66B7EB9F-C71F-E04F-8BD1-73AB8A54E72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6D36716-A244-E947-A925-FC5EFC0C51F0}" type="presOf" srcId="{9FA2B86E-1644-C742-988E-0614D1998A68}" destId="{CF4CEDE4-B22B-8D40-B89C-90C18A82EB9F}" srcOrd="0" destOrd="0" presId="urn:microsoft.com/office/officeart/2005/8/layout/hList1"/>
    <dgm:cxn modelId="{4F218B26-B541-2845-9324-F79DF887DF9E}" type="presOf" srcId="{3BC39991-AE7C-C747-A6C7-CC05CA1278AB}" destId="{E93567DF-E032-F444-83B0-3935EF123412}" srcOrd="0" destOrd="0" presId="urn:microsoft.com/office/officeart/2005/8/layout/hList1"/>
    <dgm:cxn modelId="{CCFE4931-9D71-D341-96E0-A935A266157B}" srcId="{3BC39991-AE7C-C747-A6C7-CC05CA1278AB}" destId="{F1E61897-A8F8-CD4F-9F90-DA018372696D}" srcOrd="0" destOrd="0" parTransId="{D5928C67-F6B7-1844-96E0-394C5586045C}" sibTransId="{9D8491E7-F219-0A4E-99E9-3C881A72C8AA}"/>
    <dgm:cxn modelId="{3DCAE53B-3AD1-184E-9838-1FB9D47DF157}" srcId="{3BC39991-AE7C-C747-A6C7-CC05CA1278AB}" destId="{66B7EB9F-C71F-E04F-8BD1-73AB8A54E726}" srcOrd="1" destOrd="0" parTransId="{07B26AEC-7A6D-2E4F-9336-0F396712F988}" sibTransId="{88F2491E-F606-8340-8580-012F5F2DCECA}"/>
    <dgm:cxn modelId="{DD68FA6E-A6BC-D144-B9BC-3100E6D1D17C}" srcId="{F1E61897-A8F8-CD4F-9F90-DA018372696D}" destId="{9FA2B86E-1644-C742-988E-0614D1998A68}" srcOrd="0" destOrd="0" parTransId="{DCA73167-021D-7846-8D6F-D8FAE01DFAF9}" sibTransId="{88C6B1B3-4307-CF4B-A4A9-6EF1E6447AB1}"/>
    <dgm:cxn modelId="{796C587D-4C6E-8743-952D-D0EC91545E25}" type="presOf" srcId="{F1E61897-A8F8-CD4F-9F90-DA018372696D}" destId="{D99E4759-83BF-F646-A459-6B37B8A37B62}" srcOrd="0" destOrd="0" presId="urn:microsoft.com/office/officeart/2005/8/layout/hList1"/>
    <dgm:cxn modelId="{6BEFBE8A-0B7B-5A44-9058-B9C811196E77}" type="presOf" srcId="{66B7EB9F-C71F-E04F-8BD1-73AB8A54E726}" destId="{D7CC7CE7-AB78-C24F-916A-571BDFC1548F}" srcOrd="0" destOrd="0" presId="urn:microsoft.com/office/officeart/2005/8/layout/hList1"/>
    <dgm:cxn modelId="{04B539AB-3126-FC47-B541-300BCF2860EE}" type="presOf" srcId="{9D63F249-FB6E-B249-A4D4-A6EA31EF5D26}" destId="{11A5F70B-BDF6-DD4D-AC60-C5980BE9B363}" srcOrd="0" destOrd="0" presId="urn:microsoft.com/office/officeart/2005/8/layout/hList1"/>
    <dgm:cxn modelId="{34C1ADB8-06BB-8341-8BED-AC796CCC8C76}" srcId="{66B7EB9F-C71F-E04F-8BD1-73AB8A54E726}" destId="{3B4A8168-F744-4F4E-9463-8D00618B39E1}" srcOrd="2" destOrd="0" parTransId="{5E99CAD2-E064-4743-B9CE-BF9AE13A3C28}" sibTransId="{B37C30DE-3E01-7243-BDCF-F686DA7BA829}"/>
    <dgm:cxn modelId="{3EFA86C8-C6EA-F442-9236-5D8EE99783DF}" srcId="{66B7EB9F-C71F-E04F-8BD1-73AB8A54E726}" destId="{33FD603C-0FF4-0E43-997F-A62B5EA7F9EF}" srcOrd="1" destOrd="0" parTransId="{298FF40E-F193-7F41-873B-A513641ED079}" sibTransId="{669F320F-2993-354E-9C78-185F903A138A}"/>
    <dgm:cxn modelId="{B1D2C9EA-32BC-3349-9CA5-103994CFBFFC}" type="presOf" srcId="{3B4A8168-F744-4F4E-9463-8D00618B39E1}" destId="{11A5F70B-BDF6-DD4D-AC60-C5980BE9B363}" srcOrd="0" destOrd="2" presId="urn:microsoft.com/office/officeart/2005/8/layout/hList1"/>
    <dgm:cxn modelId="{4DC067F5-AF59-1848-9161-479583230889}" type="presOf" srcId="{33FD603C-0FF4-0E43-997F-A62B5EA7F9EF}" destId="{11A5F70B-BDF6-DD4D-AC60-C5980BE9B363}" srcOrd="0" destOrd="1" presId="urn:microsoft.com/office/officeart/2005/8/layout/hList1"/>
    <dgm:cxn modelId="{615E31F9-05BF-7C4F-A1AC-8ADA1362820D}" srcId="{66B7EB9F-C71F-E04F-8BD1-73AB8A54E726}" destId="{9D63F249-FB6E-B249-A4D4-A6EA31EF5D26}" srcOrd="0" destOrd="0" parTransId="{6DFE15BB-042D-F14C-8D86-B3D9C6EEAF24}" sibTransId="{BC9D9564-9528-2D4F-A9E3-96BAA1828F44}"/>
    <dgm:cxn modelId="{0BB243F8-718A-6D46-9093-77CE8ADAA9A8}" type="presParOf" srcId="{E93567DF-E032-F444-83B0-3935EF123412}" destId="{7AE18E9C-3EB9-9C43-9076-EC35284E7C1F}" srcOrd="0" destOrd="0" presId="urn:microsoft.com/office/officeart/2005/8/layout/hList1"/>
    <dgm:cxn modelId="{264F16AA-B182-A14B-8551-9A971D9DD10A}" type="presParOf" srcId="{7AE18E9C-3EB9-9C43-9076-EC35284E7C1F}" destId="{D99E4759-83BF-F646-A459-6B37B8A37B62}" srcOrd="0" destOrd="0" presId="urn:microsoft.com/office/officeart/2005/8/layout/hList1"/>
    <dgm:cxn modelId="{2C886999-B9B6-1D44-AF73-C40A897C9542}" type="presParOf" srcId="{7AE18E9C-3EB9-9C43-9076-EC35284E7C1F}" destId="{CF4CEDE4-B22B-8D40-B89C-90C18A82EB9F}" srcOrd="1" destOrd="0" presId="urn:microsoft.com/office/officeart/2005/8/layout/hList1"/>
    <dgm:cxn modelId="{22E43FB6-0815-564D-A868-C282CC5065F9}" type="presParOf" srcId="{E93567DF-E032-F444-83B0-3935EF123412}" destId="{824F0E1A-105A-F547-80CC-59109353166B}" srcOrd="1" destOrd="0" presId="urn:microsoft.com/office/officeart/2005/8/layout/hList1"/>
    <dgm:cxn modelId="{8C3583C6-3EA9-0546-89C0-9A7FE5DCC409}" type="presParOf" srcId="{E93567DF-E032-F444-83B0-3935EF123412}" destId="{2F14DC69-97BB-7D4D-B3F4-E9735706BF07}" srcOrd="2" destOrd="0" presId="urn:microsoft.com/office/officeart/2005/8/layout/hList1"/>
    <dgm:cxn modelId="{772217FD-7BDA-9746-8198-AA04187219D0}" type="presParOf" srcId="{2F14DC69-97BB-7D4D-B3F4-E9735706BF07}" destId="{D7CC7CE7-AB78-C24F-916A-571BDFC1548F}" srcOrd="0" destOrd="0" presId="urn:microsoft.com/office/officeart/2005/8/layout/hList1"/>
    <dgm:cxn modelId="{B54F6F7E-C43B-154A-BB84-537CB55E17CC}" type="presParOf" srcId="{2F14DC69-97BB-7D4D-B3F4-E9735706BF07}" destId="{11A5F70B-BDF6-DD4D-AC60-C5980BE9B3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E4759-83BF-F646-A459-6B37B8A37B62}">
      <dsp:nvSpPr>
        <dsp:cNvPr id="0" name=""/>
        <dsp:cNvSpPr/>
      </dsp:nvSpPr>
      <dsp:spPr>
        <a:xfrm>
          <a:off x="51" y="365193"/>
          <a:ext cx="4969786" cy="1465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Christian Kingdoms in the North (10</a:t>
          </a:r>
          <a:r>
            <a:rPr lang="en-US" sz="4000" b="1" kern="1200" baseline="30000" dirty="0"/>
            <a:t>th</a:t>
          </a:r>
          <a:r>
            <a:rPr lang="en-US" sz="4000" b="1" kern="1200" dirty="0"/>
            <a:t> c.)</a:t>
          </a:r>
        </a:p>
      </dsp:txBody>
      <dsp:txXfrm>
        <a:off x="51" y="365193"/>
        <a:ext cx="4969786" cy="1465468"/>
      </dsp:txXfrm>
    </dsp:sp>
    <dsp:sp modelId="{CF4CEDE4-B22B-8D40-B89C-90C18A82EB9F}">
      <dsp:nvSpPr>
        <dsp:cNvPr id="0" name=""/>
        <dsp:cNvSpPr/>
      </dsp:nvSpPr>
      <dsp:spPr>
        <a:xfrm>
          <a:off x="51" y="1830661"/>
          <a:ext cx="4969786" cy="35873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000" kern="1200" dirty="0"/>
            <a:t>Government, social and economic organization, minorities</a:t>
          </a:r>
        </a:p>
      </dsp:txBody>
      <dsp:txXfrm>
        <a:off x="51" y="1830661"/>
        <a:ext cx="4969786" cy="3587371"/>
      </dsp:txXfrm>
    </dsp:sp>
    <dsp:sp modelId="{D7CC7CE7-AB78-C24F-916A-571BDFC1548F}">
      <dsp:nvSpPr>
        <dsp:cNvPr id="0" name=""/>
        <dsp:cNvSpPr/>
      </dsp:nvSpPr>
      <dsp:spPr>
        <a:xfrm>
          <a:off x="5665609" y="365193"/>
          <a:ext cx="4969786" cy="14654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/>
            <a:t>Taifa</a:t>
          </a:r>
          <a:r>
            <a:rPr lang="en-US" sz="4000" b="1" kern="1200" dirty="0"/>
            <a:t> Kingdoms (1008-1090)</a:t>
          </a:r>
        </a:p>
      </dsp:txBody>
      <dsp:txXfrm>
        <a:off x="5665609" y="365193"/>
        <a:ext cx="4969786" cy="1465468"/>
      </dsp:txXfrm>
    </dsp:sp>
    <dsp:sp modelId="{11A5F70B-BDF6-DD4D-AC60-C5980BE9B363}">
      <dsp:nvSpPr>
        <dsp:cNvPr id="0" name=""/>
        <dsp:cNvSpPr/>
      </dsp:nvSpPr>
      <dsp:spPr>
        <a:xfrm>
          <a:off x="5665609" y="1830661"/>
          <a:ext cx="4969786" cy="35873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000" kern="1200" dirty="0"/>
            <a:t>Breakup of Umayyad Caliphate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000" kern="1200" dirty="0"/>
            <a:t>Establishment of </a:t>
          </a:r>
          <a:r>
            <a:rPr lang="en-US" sz="4000" kern="1200" dirty="0" err="1"/>
            <a:t>taifas</a:t>
          </a:r>
          <a:endParaRPr lang="en-US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4000" kern="1200" dirty="0"/>
            <a:t>Rome of minorities</a:t>
          </a:r>
        </a:p>
      </dsp:txBody>
      <dsp:txXfrm>
        <a:off x="5665609" y="1830661"/>
        <a:ext cx="4969786" cy="3587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514B-9680-A64D-8714-1477DC8B5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2FDD7-4102-F444-AED2-C5958FDB9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03ED6-7570-B542-A8F0-F1D515FD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6C4A3-D76D-9A40-B518-93CC6B96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BF8A7-3036-FF4B-9405-A7C169B1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F29B-CB44-5748-B6BC-F4E52E29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7DC58-26B6-1E41-B493-0F159CBC1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8382-E6AD-A945-A997-6F584774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230AF-34B4-C149-8BC7-210B3DDB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15A9-1476-7246-B498-B0A40C08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6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AA0B3-6C1E-C744-80BC-6FAF166BA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77DE5-EF93-7248-9B37-5A4B37083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D9ABD-5CDB-0B48-8F15-DA2A312CE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07B77-3316-B54B-BD0A-6325C5B6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39958-73AB-C142-8E33-A7B4ED1D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A6461-134B-C343-A392-59171A60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8E9E7-BDD9-7D48-8A1B-FD8646706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CEFEE-1C06-DE44-A5EE-CC5A32AA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40A5F-190A-2E44-8BAF-A660AC95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1A8E1-6615-5D4F-854B-203BBF1A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3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2DAAB-9C6A-AB40-8E80-D5B74831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59BCD-4CF9-D449-8AD2-F3CB304F3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3DE2A-1433-E14B-A7CB-E376FD6B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77CA8-F302-A14A-99BE-B6F23D4AE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6C944-5D20-1A4C-B1C5-E9A7D213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BFF1-E16A-D049-A7C1-8BB1B85C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B4FCC-8E69-924D-946A-31988EDCD8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AEB9F-17FC-4D43-99E9-49415019F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EE9A3-1B31-9E43-B271-13E25B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155C9-2937-784B-8AEF-00B4C384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AB35A8-2118-F347-A686-41BABC8D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9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56E9-F6DA-D24D-9E01-E757B918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23511-74AF-1B47-8A08-9BA24100C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AACA3-3839-DD45-8596-03383137C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69DD7-13D4-4741-A37A-46E51D1A6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2ABE36-B13C-3142-BC8C-99FFD1AF7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74D8D9-D1EC-B64E-824B-029252F8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D935E-8AA0-B54B-9008-D42D4AE90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16F8A3-E355-D940-B1CB-55C56CA3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0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DE13-BB50-924A-AF13-E6F6877F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748E6-6489-BF46-9F35-19F70194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719FE-CDD2-8446-8EFC-3AAB1376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BBC3E-14BA-D443-A2B7-C5B93E8B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5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4F2EE-127D-2946-981B-7A67BD4C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E5877-209E-6B4A-9192-18F56187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AE3F8-8A13-C74A-9B36-7A6ACC2B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0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212B2-C2A5-7E48-AA53-F65AED1C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40D79-677F-EF43-82CB-24B5A7127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CF370-77FC-434F-8152-95D3195CB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02E60-8DC5-CC49-9000-F11DB426F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D9825-379C-794B-A530-9C350C481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D1057-6B4D-824C-85F4-EFFD4CA34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5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CAC0-E390-6B4F-993E-D219989D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0CA9F0-BAE9-8A4F-A594-E55346814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6A2BD-8C67-844D-AA4B-5B55DFE13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BB559-11CE-EB47-A3D1-FE7FD4B3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37005-5519-DA49-A713-ADCCDD8A6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F404C-8166-E441-82E2-0F2A2B84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7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372F0-CCCA-2B42-92ED-3D697782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7B6E5-5882-0545-92B8-217AAE57B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B4464-6162-114C-A1F5-1E6DCCF27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3643F-DB7E-F44F-9956-1E9112C49A1D}" type="datetimeFigureOut">
              <a:rPr lang="en-US" smtClean="0"/>
              <a:t>5/24/21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28815-07F4-7D4D-B700-CAAB85FB1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90343-DDD3-754A-85FF-020A1A507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0D2F1-4270-1E47-9DB2-CFF09E0EC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7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0D709B9A-ABB1-E948-93FD-EC39CB31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CD896-2E9B-134C-A42C-1EBC2B88E0E0}"/>
              </a:ext>
            </a:extLst>
          </p:cNvPr>
          <p:cNvSpPr/>
          <p:nvPr/>
        </p:nvSpPr>
        <p:spPr>
          <a:xfrm>
            <a:off x="2279561" y="2150774"/>
            <a:ext cx="7907628" cy="189319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FRAGMENTATION: </a:t>
            </a:r>
          </a:p>
          <a:p>
            <a:pPr algn="ctr"/>
            <a:r>
              <a:rPr lang="en-US" sz="4000" b="1" dirty="0"/>
              <a:t>Christian Northern Kingdoms and Muslim </a:t>
            </a:r>
            <a:r>
              <a:rPr lang="en-US" sz="4000" b="1" dirty="0" err="1"/>
              <a:t>Taifas</a:t>
            </a:r>
            <a:r>
              <a:rPr lang="en-US" sz="4000" b="1" dirty="0"/>
              <a:t> Kingdoms</a:t>
            </a:r>
          </a:p>
        </p:txBody>
      </p:sp>
    </p:spTree>
    <p:extLst>
      <p:ext uri="{BB962C8B-B14F-4D97-AF65-F5344CB8AC3E}">
        <p14:creationId xmlns:p14="http://schemas.microsoft.com/office/powerpoint/2010/main" val="1739430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068D5-17FA-434E-B513-715391E5B0CC}"/>
              </a:ext>
            </a:extLst>
          </p:cNvPr>
          <p:cNvSpPr txBox="1"/>
          <p:nvPr/>
        </p:nvSpPr>
        <p:spPr>
          <a:xfrm>
            <a:off x="5124778" y="207040"/>
            <a:ext cx="5639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Collapse of the Caliphate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2D660-88C8-DD4A-B830-422E2F9C9932}"/>
              </a:ext>
            </a:extLst>
          </p:cNvPr>
          <p:cNvSpPr txBox="1"/>
          <p:nvPr/>
        </p:nvSpPr>
        <p:spPr>
          <a:xfrm>
            <a:off x="225496" y="109850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1008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D3258-2817-5444-A8AE-AE6126BD2AFB}"/>
              </a:ext>
            </a:extLst>
          </p:cNvPr>
          <p:cNvSpPr txBox="1"/>
          <p:nvPr/>
        </p:nvSpPr>
        <p:spPr>
          <a:xfrm>
            <a:off x="2013132" y="1098504"/>
            <a:ext cx="842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Death of Abd al-Malik (first minister, son of Al-Mansur)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55561F-3E2E-9C45-AE67-432703E47614}"/>
              </a:ext>
            </a:extLst>
          </p:cNvPr>
          <p:cNvCxnSpPr/>
          <p:nvPr/>
        </p:nvCxnSpPr>
        <p:spPr>
          <a:xfrm>
            <a:off x="1659100" y="1098504"/>
            <a:ext cx="62144" cy="533780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D3EA102-E48C-524B-B409-4C6F74DEE72B}"/>
              </a:ext>
            </a:extLst>
          </p:cNvPr>
          <p:cNvSpPr txBox="1"/>
          <p:nvPr/>
        </p:nvSpPr>
        <p:spPr>
          <a:xfrm>
            <a:off x="2019861" y="1627396"/>
            <a:ext cx="847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Muhammad (Caliph 1008; support of Barcelona)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E88BC-75D5-A347-9013-462474CB9860}"/>
              </a:ext>
            </a:extLst>
          </p:cNvPr>
          <p:cNvSpPr txBox="1"/>
          <p:nvPr/>
        </p:nvSpPr>
        <p:spPr>
          <a:xfrm>
            <a:off x="227099" y="2782669"/>
            <a:ext cx="120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1009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A4E4C-B52B-AA45-92C0-91877842DC96}"/>
              </a:ext>
            </a:extLst>
          </p:cNvPr>
          <p:cNvSpPr txBox="1"/>
          <p:nvPr/>
        </p:nvSpPr>
        <p:spPr>
          <a:xfrm>
            <a:off x="2013132" y="2830428"/>
            <a:ext cx="9259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Suleyman (defeated Muhammad; support of Castile)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39E465-2D18-9542-9EAB-0F2D91C920BA}"/>
              </a:ext>
            </a:extLst>
          </p:cNvPr>
          <p:cNvSpPr txBox="1"/>
          <p:nvPr/>
        </p:nvSpPr>
        <p:spPr>
          <a:xfrm>
            <a:off x="224791" y="3811207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1010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7177A-938F-684B-9B08-6016733590ED}"/>
              </a:ext>
            </a:extLst>
          </p:cNvPr>
          <p:cNvSpPr txBox="1"/>
          <p:nvPr/>
        </p:nvSpPr>
        <p:spPr>
          <a:xfrm>
            <a:off x="1944260" y="3811207"/>
            <a:ext cx="6000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Assassination of Muhammad</a:t>
            </a:r>
          </a:p>
          <a:p>
            <a:r>
              <a:rPr lang="en-US" sz="3200" dirty="0"/>
              <a:t>Restoration of Hisham II as Caliph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891BC4-13BD-204B-9600-DAAF335F5E54}"/>
              </a:ext>
            </a:extLst>
          </p:cNvPr>
          <p:cNvSpPr txBox="1"/>
          <p:nvPr/>
        </p:nvSpPr>
        <p:spPr>
          <a:xfrm>
            <a:off x="224791" y="5141429"/>
            <a:ext cx="1074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C2A95-94E2-F043-BBA8-AD92C5B2C772}"/>
              </a:ext>
            </a:extLst>
          </p:cNvPr>
          <p:cNvSpPr txBox="1"/>
          <p:nvPr/>
        </p:nvSpPr>
        <p:spPr>
          <a:xfrm>
            <a:off x="1944260" y="5255581"/>
            <a:ext cx="8577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Disappearance and presumed death of Hisham II</a:t>
            </a:r>
          </a:p>
          <a:p>
            <a:r>
              <a:rPr lang="en-US" sz="3200" dirty="0"/>
              <a:t>Suleyman as Caliph (to 1016)</a:t>
            </a:r>
          </a:p>
        </p:txBody>
      </p:sp>
    </p:spTree>
    <p:extLst>
      <p:ext uri="{BB962C8B-B14F-4D97-AF65-F5344CB8AC3E}">
        <p14:creationId xmlns:p14="http://schemas.microsoft.com/office/powerpoint/2010/main" val="8909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1538A-DFAD-624F-B6E6-76372E12AA96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3EDC71-75E6-8249-B019-116B48809F63}"/>
              </a:ext>
            </a:extLst>
          </p:cNvPr>
          <p:cNvSpPr txBox="1"/>
          <p:nvPr/>
        </p:nvSpPr>
        <p:spPr>
          <a:xfrm>
            <a:off x="5192380" y="832880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/>
              <a:t>Slavs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7B180-359B-C048-AF4C-DD78A41D84A6}"/>
              </a:ext>
            </a:extLst>
          </p:cNvPr>
          <p:cNvSpPr txBox="1"/>
          <p:nvPr/>
        </p:nvSpPr>
        <p:spPr>
          <a:xfrm>
            <a:off x="8527385" y="848587"/>
            <a:ext cx="2826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dirty="0"/>
              <a:t>Andalusians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0BAE0-2C44-1442-8753-93DB16B2BF8F}"/>
              </a:ext>
            </a:extLst>
          </p:cNvPr>
          <p:cNvSpPr txBox="1"/>
          <p:nvPr/>
        </p:nvSpPr>
        <p:spPr>
          <a:xfrm>
            <a:off x="594064" y="1988598"/>
            <a:ext cx="3160451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From North Africa (10</a:t>
            </a:r>
            <a:r>
              <a:rPr lang="en-US" sz="3600" baseline="30000" dirty="0"/>
              <a:t>th</a:t>
            </a:r>
            <a:r>
              <a:rPr lang="en-US" sz="3600" dirty="0"/>
              <a:t> 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Mercenary troops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889C8-262A-4941-B784-0DF1D06F495D}"/>
              </a:ext>
            </a:extLst>
          </p:cNvPr>
          <p:cNvSpPr txBox="1"/>
          <p:nvPr/>
        </p:nvSpPr>
        <p:spPr>
          <a:xfrm>
            <a:off x="4447712" y="1988598"/>
            <a:ext cx="347117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From Francia, Germany, and other parts of Europe</a:t>
            </a:r>
            <a:endParaRPr lang="en-US" sz="360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Slaves and mercenary soldiers</a:t>
            </a:r>
            <a:endParaRPr lang="en-US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9035A-D1CD-9741-8E91-19F7296BF210}"/>
              </a:ext>
            </a:extLst>
          </p:cNvPr>
          <p:cNvSpPr txBox="1"/>
          <p:nvPr/>
        </p:nvSpPr>
        <p:spPr>
          <a:xfrm>
            <a:off x="8398275" y="1988598"/>
            <a:ext cx="364872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Descendants of old Berbers, Arabs, converted Christians</a:t>
            </a:r>
            <a:endParaRPr lang="en-US" sz="3600"/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No previous military role</a:t>
            </a:r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3EDA2-8D96-4648-9966-0F7246830113}"/>
              </a:ext>
            </a:extLst>
          </p:cNvPr>
          <p:cNvSpPr txBox="1"/>
          <p:nvPr/>
        </p:nvSpPr>
        <p:spPr>
          <a:xfrm>
            <a:off x="1030545" y="851052"/>
            <a:ext cx="19111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Berbers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4525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69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8F7F5D4-825A-4846-82B8-BA3FB91F0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220" y="643467"/>
            <a:ext cx="7151560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F05D1-3B7E-6A41-9B3B-89C4E3F49A9E}"/>
              </a:ext>
            </a:extLst>
          </p:cNvPr>
          <p:cNvSpPr txBox="1"/>
          <p:nvPr/>
        </p:nvSpPr>
        <p:spPr>
          <a:xfrm>
            <a:off x="710214" y="5370990"/>
            <a:ext cx="1136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1037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F455F6-AC3D-8B4B-A17C-322AEE600E47}"/>
              </a:ext>
            </a:extLst>
          </p:cNvPr>
          <p:cNvCxnSpPr/>
          <p:nvPr/>
        </p:nvCxnSpPr>
        <p:spPr>
          <a:xfrm flipH="1" flipV="1">
            <a:off x="5317724" y="5530788"/>
            <a:ext cx="541538" cy="45276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3094C9-13C5-764D-BE8E-07C962BE6FDB}"/>
              </a:ext>
            </a:extLst>
          </p:cNvPr>
          <p:cNvSpPr txBox="1"/>
          <p:nvPr/>
        </p:nvSpPr>
        <p:spPr>
          <a:xfrm>
            <a:off x="6096000" y="575273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Berber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0F2EA-8BE5-1A48-A462-B2FF6F1FFCF8}"/>
              </a:ext>
            </a:extLst>
          </p:cNvPr>
          <p:cNvSpPr txBox="1"/>
          <p:nvPr/>
        </p:nvSpPr>
        <p:spPr>
          <a:xfrm>
            <a:off x="9161755" y="433230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Slavs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913A28-4243-394F-AC50-5DE0E7514D5B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886549" y="3826277"/>
            <a:ext cx="275206" cy="6906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C92B4F-B67D-3646-B80B-C0340D4E29B4}"/>
              </a:ext>
            </a:extLst>
          </p:cNvPr>
          <p:cNvCxnSpPr/>
          <p:nvPr/>
        </p:nvCxnSpPr>
        <p:spPr>
          <a:xfrm flipH="1" flipV="1">
            <a:off x="7297445" y="2334827"/>
            <a:ext cx="2024108" cy="4083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8BF2C7-5DEE-5049-A473-ABC08A8554E2}"/>
              </a:ext>
            </a:extLst>
          </p:cNvPr>
          <p:cNvSpPr txBox="1"/>
          <p:nvPr/>
        </p:nvSpPr>
        <p:spPr>
          <a:xfrm>
            <a:off x="9499107" y="2654423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Umayyad elite</a:t>
            </a:r>
          </a:p>
        </p:txBody>
      </p:sp>
    </p:spTree>
    <p:extLst>
      <p:ext uri="{BB962C8B-B14F-4D97-AF65-F5344CB8AC3E}">
        <p14:creationId xmlns:p14="http://schemas.microsoft.com/office/powerpoint/2010/main" val="3022672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the front and the back of a coin&#10;&#10;Description automatically generated with medium confidence">
            <a:extLst>
              <a:ext uri="{FF2B5EF4-FFF2-40B4-BE49-F238E27FC236}">
                <a16:creationId xmlns:a16="http://schemas.microsoft.com/office/drawing/2014/main" id="{84FF26DA-C8D2-EA4D-BEE8-02E906D71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1" r="146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90F5EA-F6C2-4F4A-A0F7-CC207B6316B6}"/>
              </a:ext>
            </a:extLst>
          </p:cNvPr>
          <p:cNvSpPr/>
          <p:nvPr/>
        </p:nvSpPr>
        <p:spPr>
          <a:xfrm>
            <a:off x="3570303" y="71021"/>
            <a:ext cx="5051394" cy="1233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Parias</a:t>
            </a:r>
            <a:r>
              <a:rPr lang="en-US" sz="4000" b="1" dirty="0"/>
              <a:t> = </a:t>
            </a:r>
          </a:p>
          <a:p>
            <a:pPr algn="ctr"/>
            <a:r>
              <a:rPr lang="en-US" sz="4000" b="1" dirty="0"/>
              <a:t>annual tribute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FE0A6-3A77-4F43-A391-14F31B0A3422}"/>
              </a:ext>
            </a:extLst>
          </p:cNvPr>
          <p:cNvSpPr/>
          <p:nvPr/>
        </p:nvSpPr>
        <p:spPr>
          <a:xfrm>
            <a:off x="321733" y="6205491"/>
            <a:ext cx="2519121" cy="532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Coins from mid-11</a:t>
            </a:r>
            <a:r>
              <a:rPr lang="en-US" baseline="30000" dirty="0"/>
              <a:t>th</a:t>
            </a:r>
            <a:r>
              <a:rPr lang="en-US" dirty="0"/>
              <a:t> c. </a:t>
            </a:r>
          </a:p>
        </p:txBody>
      </p:sp>
    </p:spTree>
    <p:extLst>
      <p:ext uri="{BB962C8B-B14F-4D97-AF65-F5344CB8AC3E}">
        <p14:creationId xmlns:p14="http://schemas.microsoft.com/office/powerpoint/2010/main" val="602548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653371D-7873-FA4D-BD78-8D1619E60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54" b="16505"/>
          <a:stretch/>
        </p:blipFill>
        <p:spPr>
          <a:xfrm>
            <a:off x="475881" y="540064"/>
            <a:ext cx="4939498" cy="577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6BBA3-8C2D-6047-A921-3A5A52CEC44D}"/>
              </a:ext>
            </a:extLst>
          </p:cNvPr>
          <p:cNvSpPr txBox="1"/>
          <p:nvPr/>
        </p:nvSpPr>
        <p:spPr>
          <a:xfrm>
            <a:off x="5829670" y="612560"/>
            <a:ext cx="4653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Ibn </a:t>
            </a:r>
            <a:r>
              <a:rPr lang="en-US" sz="4000" b="1" dirty="0" err="1"/>
              <a:t>Hazm</a:t>
            </a:r>
            <a:r>
              <a:rPr lang="en-US" sz="4000" b="1" dirty="0"/>
              <a:t> (994-1064)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2407D-B16D-A444-A2DB-96A448573D1E}"/>
              </a:ext>
            </a:extLst>
          </p:cNvPr>
          <p:cNvSpPr txBox="1"/>
          <p:nvPr/>
        </p:nvSpPr>
        <p:spPr>
          <a:xfrm>
            <a:off x="5714815" y="2095130"/>
            <a:ext cx="5921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Administrator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Scholarship (theology, philosophy, jurisprudence)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The Ring of the Dove</a:t>
            </a:r>
          </a:p>
        </p:txBody>
      </p:sp>
    </p:spTree>
    <p:extLst>
      <p:ext uri="{BB962C8B-B14F-4D97-AF65-F5344CB8AC3E}">
        <p14:creationId xmlns:p14="http://schemas.microsoft.com/office/powerpoint/2010/main" val="385043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504A83-E9B1-9948-90EE-37943916F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8204" b="1239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7ED61-08A5-3D46-8283-06FFFE783384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latin typeface="+mj-lt"/>
                <a:ea typeface="+mj-ea"/>
                <a:cs typeface="+mj-cs"/>
              </a:rPr>
              <a:t>Samuel ibn Nagrila (993-1056)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0D1A2-5D79-684A-A145-1A46E921147B}"/>
              </a:ext>
            </a:extLst>
          </p:cNvPr>
          <p:cNvSpPr txBox="1"/>
          <p:nvPr/>
        </p:nvSpPr>
        <p:spPr>
          <a:xfrm>
            <a:off x="7758684" y="4612252"/>
            <a:ext cx="4023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General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Advisor to ruler of Granada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Leader of Jewish community</a:t>
            </a:r>
          </a:p>
        </p:txBody>
      </p:sp>
    </p:spTree>
    <p:extLst>
      <p:ext uri="{BB962C8B-B14F-4D97-AF65-F5344CB8AC3E}">
        <p14:creationId xmlns:p14="http://schemas.microsoft.com/office/powerpoint/2010/main" val="181662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C72618A-CDC0-D348-81A3-7F0F8FE1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336567"/>
            <a:ext cx="5372100" cy="41848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9C2098-C37D-254C-85E6-5A83CBCD6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466" y="1103179"/>
            <a:ext cx="5372099" cy="4651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6B178-EDD7-B545-A2E7-35D0123AF91A}"/>
              </a:ext>
            </a:extLst>
          </p:cNvPr>
          <p:cNvSpPr txBox="1"/>
          <p:nvPr/>
        </p:nvSpPr>
        <p:spPr>
          <a:xfrm>
            <a:off x="6927583" y="5647549"/>
            <a:ext cx="3445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Taifa</a:t>
            </a:r>
            <a:r>
              <a:rPr lang="en-US" sz="4000" dirty="0">
                <a:solidFill>
                  <a:schemeClr val="bg1"/>
                </a:solidFill>
              </a:rPr>
              <a:t> kingdoms</a:t>
            </a:r>
          </a:p>
        </p:txBody>
      </p:sp>
    </p:spTree>
    <p:extLst>
      <p:ext uri="{BB962C8B-B14F-4D97-AF65-F5344CB8AC3E}">
        <p14:creationId xmlns:p14="http://schemas.microsoft.com/office/powerpoint/2010/main" val="320875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69DC5DE-4A18-EB4F-B8BD-AD4BBA14E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349367"/>
              </p:ext>
            </p:extLst>
          </p:nvPr>
        </p:nvGraphicFramePr>
        <p:xfrm>
          <a:off x="648070" y="355107"/>
          <a:ext cx="10635448" cy="578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231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C8C62CF-70EF-4240-AA9C-331BE7E96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980" y="1681040"/>
            <a:ext cx="5868281" cy="4078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3ED78B-C49B-7741-844B-2C52DD1C5409}"/>
              </a:ext>
            </a:extLst>
          </p:cNvPr>
          <p:cNvSpPr txBox="1"/>
          <p:nvPr/>
        </p:nvSpPr>
        <p:spPr>
          <a:xfrm>
            <a:off x="2352583" y="565507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910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1CABD1A-5492-AE4B-88E6-0D8199EFFED3}"/>
              </a:ext>
            </a:extLst>
          </p:cNvPr>
          <p:cNvSpPr/>
          <p:nvPr/>
        </p:nvSpPr>
        <p:spPr>
          <a:xfrm rot="4065435">
            <a:off x="1453916" y="14387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A38F3-4EE0-5D48-A47F-92C1947A7D18}"/>
              </a:ext>
            </a:extLst>
          </p:cNvPr>
          <p:cNvSpPr txBox="1"/>
          <p:nvPr/>
        </p:nvSpPr>
        <p:spPr>
          <a:xfrm>
            <a:off x="790112" y="327564"/>
            <a:ext cx="198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Kingdom of Asturias-León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DC32DA1-6A0C-AB43-ADA1-C6754BD2C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43224"/>
            <a:ext cx="5702009" cy="39537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89D9AD-F189-3845-86FE-0A195DA3660C}"/>
              </a:ext>
            </a:extLst>
          </p:cNvPr>
          <p:cNvSpPr txBox="1"/>
          <p:nvPr/>
        </p:nvSpPr>
        <p:spPr>
          <a:xfrm>
            <a:off x="9378560" y="544024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59911A-20FD-FC4A-98A5-0FB3680330BF}"/>
              </a:ext>
            </a:extLst>
          </p:cNvPr>
          <p:cNvSpPr txBox="1"/>
          <p:nvPr/>
        </p:nvSpPr>
        <p:spPr>
          <a:xfrm>
            <a:off x="6187735" y="353033"/>
            <a:ext cx="198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Kingdom of León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42360C06-422C-9249-A167-3129E02AE729}"/>
              </a:ext>
            </a:extLst>
          </p:cNvPr>
          <p:cNvSpPr/>
          <p:nvPr/>
        </p:nvSpPr>
        <p:spPr>
          <a:xfrm rot="20319689">
            <a:off x="6939718" y="1196204"/>
            <a:ext cx="484632" cy="8309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DAE33-45E6-E247-B2FD-416A256B932D}"/>
              </a:ext>
            </a:extLst>
          </p:cNvPr>
          <p:cNvSpPr txBox="1"/>
          <p:nvPr/>
        </p:nvSpPr>
        <p:spPr>
          <a:xfrm>
            <a:off x="8472211" y="353033"/>
            <a:ext cx="2068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County and then Kingdom of Castile (931)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2B8DABB-72DA-FC4A-990D-1702EA959393}"/>
              </a:ext>
            </a:extLst>
          </p:cNvPr>
          <p:cNvSpPr/>
          <p:nvPr/>
        </p:nvSpPr>
        <p:spPr>
          <a:xfrm rot="1681894">
            <a:off x="8548563" y="139503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0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EEDDD1-AE00-1F46-A5D2-A892C86A9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4" r="2" b="523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9B98E-798E-204D-B5E3-3BBD473DC2ED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Hereditary monarchy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King 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Justice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Guard Catholicism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Defend frontier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Appoint officials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F5998-EF73-5642-B39B-8FC1143FBAA5}"/>
              </a:ext>
            </a:extLst>
          </p:cNvPr>
          <p:cNvSpPr txBox="1"/>
          <p:nvPr/>
        </p:nvSpPr>
        <p:spPr>
          <a:xfrm>
            <a:off x="5297762" y="1353492"/>
            <a:ext cx="2941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Government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AE32ED-910F-5945-B3A5-0B8621BECC86}"/>
              </a:ext>
            </a:extLst>
          </p:cNvPr>
          <p:cNvSpPr txBox="1"/>
          <p:nvPr/>
        </p:nvSpPr>
        <p:spPr>
          <a:xfrm>
            <a:off x="4279038" y="6339578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(1118): King Alfonso III (866-910) and Queen Jimena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AE9CD-0075-FA44-80D9-F9458FA01D1B}"/>
              </a:ext>
            </a:extLst>
          </p:cNvPr>
          <p:cNvSpPr/>
          <p:nvPr/>
        </p:nvSpPr>
        <p:spPr>
          <a:xfrm>
            <a:off x="5297762" y="2706624"/>
            <a:ext cx="5959123" cy="3365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Itinerant government</a:t>
            </a:r>
          </a:p>
          <a:p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King and royal council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Ecclesiastical affairs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Secular affairs</a:t>
            </a:r>
          </a:p>
        </p:txBody>
      </p:sp>
    </p:spTree>
    <p:extLst>
      <p:ext uri="{BB962C8B-B14F-4D97-AF65-F5344CB8AC3E}">
        <p14:creationId xmlns:p14="http://schemas.microsoft.com/office/powerpoint/2010/main" val="30234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0A21076A-1212-D945-AAB9-A7594CE72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2" r="715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CCE52-8AAE-FD49-8A3D-E8993A074379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0BA9E-3422-7A4A-92B8-17BCDA718F73}"/>
              </a:ext>
            </a:extLst>
          </p:cNvPr>
          <p:cNvSpPr txBox="1"/>
          <p:nvPr/>
        </p:nvSpPr>
        <p:spPr>
          <a:xfrm>
            <a:off x="5237825" y="2911876"/>
            <a:ext cx="4733988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Hierarchical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Nobility as warrior class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Magnates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Caballeros (knights)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94559-FC67-454E-B90F-006EE17AD446}"/>
              </a:ext>
            </a:extLst>
          </p:cNvPr>
          <p:cNvSpPr txBox="1"/>
          <p:nvPr/>
        </p:nvSpPr>
        <p:spPr>
          <a:xfrm>
            <a:off x="5102454" y="1481166"/>
            <a:ext cx="6059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Socio-Economic Structures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33077-3789-E144-9558-C94C619B8802}"/>
              </a:ext>
            </a:extLst>
          </p:cNvPr>
          <p:cNvSpPr txBox="1"/>
          <p:nvPr/>
        </p:nvSpPr>
        <p:spPr>
          <a:xfrm>
            <a:off x="4492101" y="6347534"/>
            <a:ext cx="477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Alfonso III (from church of Compostela)</a:t>
            </a:r>
          </a:p>
        </p:txBody>
      </p:sp>
    </p:spTree>
    <p:extLst>
      <p:ext uri="{BB962C8B-B14F-4D97-AF65-F5344CB8AC3E}">
        <p14:creationId xmlns:p14="http://schemas.microsoft.com/office/powerpoint/2010/main" val="181719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CE785-8B86-E240-A7AE-E90A8B41E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3" r="375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Multiply 4">
            <a:extLst>
              <a:ext uri="{FF2B5EF4-FFF2-40B4-BE49-F238E27FC236}">
                <a16:creationId xmlns:a16="http://schemas.microsoft.com/office/drawing/2014/main" id="{2BE79ABC-1B2C-C848-A193-8E1E0E106BF3}"/>
              </a:ext>
            </a:extLst>
          </p:cNvPr>
          <p:cNvSpPr/>
          <p:nvPr/>
        </p:nvSpPr>
        <p:spPr>
          <a:xfrm>
            <a:off x="1460597" y="985422"/>
            <a:ext cx="8904350" cy="537099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6A6B8A-9F3C-1C4D-BAF5-952AAA115375}"/>
              </a:ext>
            </a:extLst>
          </p:cNvPr>
          <p:cNvSpPr txBox="1"/>
          <p:nvPr/>
        </p:nvSpPr>
        <p:spPr>
          <a:xfrm>
            <a:off x="631794" y="497149"/>
            <a:ext cx="10928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Feudalism = relationship of dependence among those of unequal status based on land tenure arrangements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82BDA1-C57B-6041-8352-2D561C222AEF}"/>
              </a:ext>
            </a:extLst>
          </p:cNvPr>
          <p:cNvSpPr txBox="1"/>
          <p:nvPr/>
        </p:nvSpPr>
        <p:spPr>
          <a:xfrm>
            <a:off x="772357" y="3071674"/>
            <a:ext cx="95622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Other systems: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Land grants to nobles for military service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Oaths of fealty but no land grant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Rented land as tenant farmers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4AF2C2-8834-C440-BEA2-25EF1ECECE3A}"/>
              </a:ext>
            </a:extLst>
          </p:cNvPr>
          <p:cNvCxnSpPr/>
          <p:nvPr/>
        </p:nvCxnSpPr>
        <p:spPr>
          <a:xfrm>
            <a:off x="772357" y="452761"/>
            <a:ext cx="10786369" cy="193533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Arrow 5">
            <a:extLst>
              <a:ext uri="{FF2B5EF4-FFF2-40B4-BE49-F238E27FC236}">
                <a16:creationId xmlns:a16="http://schemas.microsoft.com/office/drawing/2014/main" id="{3DAC42B8-3C5B-1748-9FFC-D046BB9EC36F}"/>
              </a:ext>
            </a:extLst>
          </p:cNvPr>
          <p:cNvSpPr/>
          <p:nvPr/>
        </p:nvSpPr>
        <p:spPr>
          <a:xfrm rot="1553323">
            <a:off x="4376690" y="19478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DFEEE-C708-4647-8F80-0C493C4AC565}"/>
              </a:ext>
            </a:extLst>
          </p:cNvPr>
          <p:cNvSpPr txBox="1"/>
          <p:nvPr/>
        </p:nvSpPr>
        <p:spPr>
          <a:xfrm>
            <a:off x="5553473" y="2322311"/>
            <a:ext cx="520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Only in Catalonia (north-eastern Spain)</a:t>
            </a:r>
          </a:p>
        </p:txBody>
      </p:sp>
    </p:spTree>
    <p:extLst>
      <p:ext uri="{BB962C8B-B14F-4D97-AF65-F5344CB8AC3E}">
        <p14:creationId xmlns:p14="http://schemas.microsoft.com/office/powerpoint/2010/main" val="38780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72C72-D0E9-D84C-9259-91F56C0A7433}"/>
              </a:ext>
            </a:extLst>
          </p:cNvPr>
          <p:cNvSpPr txBox="1"/>
          <p:nvPr/>
        </p:nvSpPr>
        <p:spPr>
          <a:xfrm>
            <a:off x="1367162" y="230819"/>
            <a:ext cx="99453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Jews and Muslims in Christian Kingdoms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C4DCBD-BC70-CB46-B064-F16AA949C9C9}"/>
              </a:ext>
            </a:extLst>
          </p:cNvPr>
          <p:cNvSpPr/>
          <p:nvPr/>
        </p:nvSpPr>
        <p:spPr>
          <a:xfrm>
            <a:off x="11253327" y="420230"/>
            <a:ext cx="248576" cy="390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A81F43-906F-2B42-8CA7-2A821549740A}"/>
              </a:ext>
            </a:extLst>
          </p:cNvPr>
          <p:cNvSpPr txBox="1"/>
          <p:nvPr/>
        </p:nvSpPr>
        <p:spPr>
          <a:xfrm>
            <a:off x="337351" y="1970843"/>
            <a:ext cx="95429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Muslims as captured slaves (some freed)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Small Jewish communities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Freedom of religion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Communal autonomy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Payment of taxes</a:t>
            </a:r>
          </a:p>
        </p:txBody>
      </p:sp>
    </p:spTree>
    <p:extLst>
      <p:ext uri="{BB962C8B-B14F-4D97-AF65-F5344CB8AC3E}">
        <p14:creationId xmlns:p14="http://schemas.microsoft.com/office/powerpoint/2010/main" val="2261275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334</Words>
  <Application>Microsoft Macintosh PowerPoint</Application>
  <PresentationFormat>Widescreen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11</cp:revision>
  <dcterms:created xsi:type="dcterms:W3CDTF">2021-05-24T15:35:52Z</dcterms:created>
  <dcterms:modified xsi:type="dcterms:W3CDTF">2021-05-24T19:30:40Z</dcterms:modified>
</cp:coreProperties>
</file>