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5"/>
    <p:restoredTop sz="94771"/>
  </p:normalViewPr>
  <p:slideViewPr>
    <p:cSldViewPr snapToGrid="0" snapToObjects="1">
      <p:cViewPr varScale="1">
        <p:scale>
          <a:sx n="100" d="100"/>
          <a:sy n="100" d="100"/>
        </p:scale>
        <p:origin x="40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DE32-B109-0D46-81E5-64225E8FB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52751-34BA-1B41-BF78-5E252C9D7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788E2-0487-3742-BA09-03D681E0F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0719-F763-CE4D-B026-28CD088A25F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3D1C1-6188-6B46-9024-186BC5CCA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167C5-0299-0349-9487-C7DB024A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E340-B2B9-6F44-85F0-C8CD50156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9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7CC28-7A9D-CF47-BAD2-912538AE9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A5FC9-9753-1648-AE24-55B5111A2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3585A-7A1F-BB41-B7AD-4593CE499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0719-F763-CE4D-B026-28CD088A25F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1C881-6F19-D446-A451-72E0A5971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BE693-18C2-F044-A1D0-254FE49A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E340-B2B9-6F44-85F0-C8CD50156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7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A80FBC-6211-B746-909E-4786AA456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5843BD-B500-A645-9A32-4BDBD03CC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5DFEF-B626-EE41-958C-6C9CF1810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0719-F763-CE4D-B026-28CD088A25F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B3997-9380-8F47-B4B5-9AE346196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7C257-99CA-8349-A867-B5E594CB3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E340-B2B9-6F44-85F0-C8CD50156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4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13D72-F9D9-DF45-AE31-7DDFADAE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F1BB-CC70-9E40-BFF3-38531F5C9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3BF53-A0E1-624B-B1C1-78E0994A9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0719-F763-CE4D-B026-28CD088A25F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828C7-83CC-9640-A8F6-850A40539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A8027-BF1B-154C-8174-8EF10BD78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E340-B2B9-6F44-85F0-C8CD50156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6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0116-4BA4-3445-95A3-69A9A3CC9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54C8-E87F-5F40-909E-76480F44E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ADEFA-368C-2B46-9154-CDE3473DF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0719-F763-CE4D-B026-28CD088A25F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F576F-27BA-214B-9CF4-C39D73F77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50D9C-C20C-9444-A884-20DEE73E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E340-B2B9-6F44-85F0-C8CD50156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9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FD303-F88D-E64A-8267-4E22E7311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82A99-0519-5F40-BBD0-37594360D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88B51-F281-3841-B237-4B65B6043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1B7C7-FF0E-034F-B34B-AC65CEB2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0719-F763-CE4D-B026-28CD088A25F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7A321-72C7-B544-88E5-5AD6FDBC8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6AF30-4162-9045-8D1F-645B7B7C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E340-B2B9-6F44-85F0-C8CD50156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11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F1F88-B8E0-4343-B4F1-226751FB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06BEB-6CDE-0947-A29E-3671C969B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DAC40-48D6-4048-A0F4-BD4872812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10006-D39F-7948-9A37-EFC1CA2DF4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4ECF4D-3C85-974A-A399-E7C6DA2273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AF17-B4EA-2C4D-AE9F-0E372AEBD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0719-F763-CE4D-B026-28CD088A25F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A8C069-39D2-684E-9814-086F0D790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494614-41AC-F741-8F77-481DBD179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E340-B2B9-6F44-85F0-C8CD50156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23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FDF0F-212C-7F4B-80F1-37AEE4911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EA5B2-B49B-0146-B45E-BD610DF6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0719-F763-CE4D-B026-28CD088A25F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7EF553-B06B-D74E-9D89-A6BBDB4D3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BF15A-5430-794D-B3A2-86DB3B4D5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E340-B2B9-6F44-85F0-C8CD50156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55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C7CE74-7A36-EB40-8BC8-69BC86D3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0719-F763-CE4D-B026-28CD088A25F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A27A6-59BD-4D42-B246-C74AF4C57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2A786-0586-2047-9542-F0582D05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E340-B2B9-6F44-85F0-C8CD50156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1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28576-C51D-B540-98BB-8820E39D6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2503B-EFE9-9E44-BB37-FF505CA60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FEC27-7BD8-E242-A10F-0EB015756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3D14E-7FDA-5043-AFA7-5544689E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0719-F763-CE4D-B026-28CD088A25F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B6EA0-714D-2A43-8255-6CE81ECF2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D0D60-2588-B14C-858D-D97A81C03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E340-B2B9-6F44-85F0-C8CD50156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0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B6B3C-8DA7-D048-881A-FC5747D07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E114E6-3494-834E-A5B6-036F97C6E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80BE2-FFAC-034E-90B0-E6468565B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5AD73-02A2-C04D-A4C1-4B42FC5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0719-F763-CE4D-B026-28CD088A25F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A4E1-A4E9-E941-A548-F9ACCAB6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FFB39-3CB2-144D-A241-8B95F1DE0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E340-B2B9-6F44-85F0-C8CD50156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0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A68F01-C4FA-A34F-9042-0321C4DDA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27D7F-A6E9-8B4E-9242-D011F25F6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D0C95-4D1E-3B49-93B5-8B23B75F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F0719-F763-CE4D-B026-28CD088A25F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70D12-02EE-E140-8063-9099D87819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CE80E-1B02-4D4B-86E1-2A04F6D5F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5E340-B2B9-6F44-85F0-C8CD50156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 material, jar, stone, ceramic ware&#10;&#10;Description automatically generated">
            <a:extLst>
              <a:ext uri="{FF2B5EF4-FFF2-40B4-BE49-F238E27FC236}">
                <a16:creationId xmlns:a16="http://schemas.microsoft.com/office/drawing/2014/main" id="{9105AB2E-1F1E-0947-9EE6-3154C2AF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" r="8028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16D1E86-7671-114D-BCB6-AB5EF9DE674C}"/>
              </a:ext>
            </a:extLst>
          </p:cNvPr>
          <p:cNvSpPr txBox="1"/>
          <p:nvPr/>
        </p:nvSpPr>
        <p:spPr>
          <a:xfrm>
            <a:off x="347536" y="2218180"/>
            <a:ext cx="33727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Visigoths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EF8353-4FE0-8749-A8E7-BEAB3B2F56A9}"/>
              </a:ext>
            </a:extLst>
          </p:cNvPr>
          <p:cNvSpPr txBox="1"/>
          <p:nvPr/>
        </p:nvSpPr>
        <p:spPr>
          <a:xfrm>
            <a:off x="-9527" y="5859887"/>
            <a:ext cx="42043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Image: Hermitage of Quintanilla de la </a:t>
            </a:r>
            <a:r>
              <a:rPr lang="en-US" sz="1400" dirty="0" err="1">
                <a:solidFill>
                  <a:schemeClr val="bg1"/>
                </a:solidFill>
              </a:rPr>
              <a:t>Viñas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steemit.com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travelfeed</a:t>
            </a:r>
            <a:r>
              <a:rPr lang="en-US" sz="1400" dirty="0">
                <a:solidFill>
                  <a:schemeClr val="bg1"/>
                </a:solidFill>
              </a:rPr>
              <a:t>/@juancar347/chronicle-of-</a:t>
            </a:r>
            <a:r>
              <a:rPr lang="en-US" sz="1400" dirty="0" err="1">
                <a:solidFill>
                  <a:schemeClr val="bg1"/>
                </a:solidFill>
              </a:rPr>
              <a:t>visigothic</a:t>
            </a:r>
            <a:r>
              <a:rPr lang="en-US" sz="1400" dirty="0">
                <a:solidFill>
                  <a:schemeClr val="bg1"/>
                </a:solidFill>
              </a:rPr>
              <a:t>-</a:t>
            </a:r>
            <a:r>
              <a:rPr lang="en-US" sz="1400" dirty="0" err="1">
                <a:solidFill>
                  <a:schemeClr val="bg1"/>
                </a:solidFill>
              </a:rPr>
              <a:t>spain</a:t>
            </a:r>
            <a:r>
              <a:rPr lang="en-US" sz="1400" dirty="0">
                <a:solidFill>
                  <a:schemeClr val="bg1"/>
                </a:solidFill>
              </a:rPr>
              <a:t>-</a:t>
            </a:r>
            <a:r>
              <a:rPr lang="en-US" sz="1400" dirty="0" err="1">
                <a:solidFill>
                  <a:schemeClr val="bg1"/>
                </a:solidFill>
              </a:rPr>
              <a:t>quintanilla</a:t>
            </a:r>
            <a:r>
              <a:rPr lang="en-US" sz="1400" dirty="0">
                <a:solidFill>
                  <a:schemeClr val="bg1"/>
                </a:solidFill>
              </a:rPr>
              <a:t>-de-las-vinas</a:t>
            </a:r>
          </a:p>
        </p:txBody>
      </p:sp>
    </p:spTree>
    <p:extLst>
      <p:ext uri="{BB962C8B-B14F-4D97-AF65-F5344CB8AC3E}">
        <p14:creationId xmlns:p14="http://schemas.microsoft.com/office/powerpoint/2010/main" val="533475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2A2445-82B5-674F-84B6-55D41837602C}"/>
              </a:ext>
            </a:extLst>
          </p:cNvPr>
          <p:cNvSpPr txBox="1"/>
          <p:nvPr/>
        </p:nvSpPr>
        <p:spPr>
          <a:xfrm>
            <a:off x="459970" y="457200"/>
            <a:ext cx="563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People in </a:t>
            </a:r>
            <a:r>
              <a:rPr lang="en-US" sz="4000" b="1" dirty="0" err="1"/>
              <a:t>Visigothic</a:t>
            </a:r>
            <a:r>
              <a:rPr lang="en-US" sz="4000" b="1" dirty="0"/>
              <a:t> Spain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26F41F-38A8-9B46-9CDC-EE439370C4F9}"/>
              </a:ext>
            </a:extLst>
          </p:cNvPr>
          <p:cNvCxnSpPr/>
          <p:nvPr/>
        </p:nvCxnSpPr>
        <p:spPr>
          <a:xfrm>
            <a:off x="821267" y="1100667"/>
            <a:ext cx="5537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ADF566E-E004-4F4A-BD10-A1281C873496}"/>
              </a:ext>
            </a:extLst>
          </p:cNvPr>
          <p:cNvSpPr txBox="1"/>
          <p:nvPr/>
        </p:nvSpPr>
        <p:spPr>
          <a:xfrm>
            <a:off x="698501" y="1490008"/>
            <a:ext cx="4787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Hispano-Romans (indigenous Iberians-Roman) = bulk of population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Visigoths = small ruling military elite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4FCF1C6-506B-8A48-A29B-5168C4BD2B1B}"/>
              </a:ext>
            </a:extLst>
          </p:cNvPr>
          <p:cNvSpPr/>
          <p:nvPr/>
        </p:nvSpPr>
        <p:spPr>
          <a:xfrm>
            <a:off x="5808134" y="1744135"/>
            <a:ext cx="897467" cy="3169837"/>
          </a:xfrm>
          <a:prstGeom prst="rightBrac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4FA3B2-63BA-B540-8855-C50ED6A43161}"/>
              </a:ext>
            </a:extLst>
          </p:cNvPr>
          <p:cNvSpPr/>
          <p:nvPr/>
        </p:nvSpPr>
        <p:spPr>
          <a:xfrm>
            <a:off x="7167032" y="861024"/>
            <a:ext cx="4428067" cy="4936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Initially separate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Eventually Visigoths adopt Latin, Catholicism, Roman administrative structure, Roman ideas of state/kingship/law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Intermarriage</a:t>
            </a:r>
          </a:p>
        </p:txBody>
      </p:sp>
    </p:spTree>
    <p:extLst>
      <p:ext uri="{BB962C8B-B14F-4D97-AF65-F5344CB8AC3E}">
        <p14:creationId xmlns:p14="http://schemas.microsoft.com/office/powerpoint/2010/main" val="4122268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279A4976-8BA7-194D-83B3-5AF60F3A0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83" y="1268185"/>
            <a:ext cx="4229100" cy="4089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026C7C-5146-8E49-AACF-871015FC16AD}"/>
              </a:ext>
            </a:extLst>
          </p:cNvPr>
          <p:cNvSpPr txBox="1"/>
          <p:nvPr/>
        </p:nvSpPr>
        <p:spPr>
          <a:xfrm>
            <a:off x="5867400" y="2130465"/>
            <a:ext cx="51171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King </a:t>
            </a:r>
            <a:r>
              <a:rPr lang="en-US" sz="4000" dirty="0" err="1"/>
              <a:t>Leovigild</a:t>
            </a:r>
            <a:r>
              <a:rPr lang="en-US" sz="4000" dirty="0"/>
              <a:t>/</a:t>
            </a:r>
            <a:r>
              <a:rPr lang="en-US" sz="4000" dirty="0" err="1"/>
              <a:t>Liuvigild</a:t>
            </a: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Ruled 569 to 586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Toledo as central city</a:t>
            </a:r>
          </a:p>
        </p:txBody>
      </p:sp>
    </p:spTree>
    <p:extLst>
      <p:ext uri="{BB962C8B-B14F-4D97-AF65-F5344CB8AC3E}">
        <p14:creationId xmlns:p14="http://schemas.microsoft.com/office/powerpoint/2010/main" val="3511324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6FDAB-D004-4F46-B613-D062E8B9828C}"/>
              </a:ext>
            </a:extLst>
          </p:cNvPr>
          <p:cNvSpPr txBox="1"/>
          <p:nvPr/>
        </p:nvSpPr>
        <p:spPr>
          <a:xfrm>
            <a:off x="6867524" y="512233"/>
            <a:ext cx="4375151" cy="3251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Kingship under </a:t>
            </a:r>
            <a:r>
              <a:rPr lang="en-US" sz="61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Leovigild</a:t>
            </a:r>
            <a:endParaRPr lang="en-US" sz="61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Oath of fidelity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Crown, scepter, purple mantle, sword</a:t>
            </a:r>
          </a:p>
        </p:txBody>
      </p:sp>
      <p:pic>
        <p:nvPicPr>
          <p:cNvPr id="3" name="Picture 2" descr="A painting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4A9144AD-E9B9-B84B-850B-F530E5E35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8" r="-1" b="25775"/>
          <a:stretch/>
        </p:blipFill>
        <p:spPr>
          <a:xfrm>
            <a:off x="-2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7F89A-372F-B941-AE91-32B3800D4DDB}"/>
              </a:ext>
            </a:extLst>
          </p:cNvPr>
          <p:cNvSpPr txBox="1"/>
          <p:nvPr/>
        </p:nvSpPr>
        <p:spPr>
          <a:xfrm>
            <a:off x="6867524" y="3763433"/>
            <a:ext cx="52228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After Visigoths convert to Catholicism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Anointed with holy oil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21109-E3B1-BF4C-A15D-D6D54CF1D62E}"/>
              </a:ext>
            </a:extLst>
          </p:cNvPr>
          <p:cNvSpPr txBox="1"/>
          <p:nvPr/>
        </p:nvSpPr>
        <p:spPr>
          <a:xfrm>
            <a:off x="114300" y="13627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by Juan de </a:t>
            </a:r>
            <a:r>
              <a:rPr lang="en-US" dirty="0" err="1"/>
              <a:t>Barroeta</a:t>
            </a:r>
            <a:r>
              <a:rPr lang="en-US" dirty="0"/>
              <a:t> (1854)</a:t>
            </a:r>
          </a:p>
        </p:txBody>
      </p:sp>
    </p:spTree>
    <p:extLst>
      <p:ext uri="{BB962C8B-B14F-4D97-AF65-F5344CB8AC3E}">
        <p14:creationId xmlns:p14="http://schemas.microsoft.com/office/powerpoint/2010/main" val="404188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8CFA8D-22C5-F646-88F1-139BB0B490A5}"/>
              </a:ext>
            </a:extLst>
          </p:cNvPr>
          <p:cNvSpPr txBox="1"/>
          <p:nvPr/>
        </p:nvSpPr>
        <p:spPr>
          <a:xfrm>
            <a:off x="868680" y="405575"/>
            <a:ext cx="5001768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latin typeface="+mj-lt"/>
                <a:ea typeface="+mj-ea"/>
                <a:cs typeface="+mj-cs"/>
              </a:rPr>
              <a:t>Practicalities of Visigothic Kingship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Crown with solid fill">
            <a:extLst>
              <a:ext uri="{FF2B5EF4-FFF2-40B4-BE49-F238E27FC236}">
                <a16:creationId xmlns:a16="http://schemas.microsoft.com/office/drawing/2014/main" id="{5F92670E-D9F1-E540-894D-A541BDCF5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553" y="2182751"/>
            <a:ext cx="3439644" cy="3439644"/>
          </a:xfrm>
          <a:prstGeom prst="rect">
            <a:avLst/>
          </a:prstGeom>
        </p:spPr>
      </p:pic>
      <p:pic>
        <p:nvPicPr>
          <p:cNvPr id="7" name="Graphic 6" descr="Meeting with solid fill">
            <a:extLst>
              <a:ext uri="{FF2B5EF4-FFF2-40B4-BE49-F238E27FC236}">
                <a16:creationId xmlns:a16="http://schemas.microsoft.com/office/drawing/2014/main" id="{31156C27-F207-E341-A10C-62A525781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2480" y="2182751"/>
            <a:ext cx="3439644" cy="3439644"/>
          </a:xfrm>
          <a:prstGeom prst="rect">
            <a:avLst/>
          </a:prstGeom>
        </p:spPr>
      </p:pic>
      <p:sp>
        <p:nvSpPr>
          <p:cNvPr id="8" name="Cross 7">
            <a:extLst>
              <a:ext uri="{FF2B5EF4-FFF2-40B4-BE49-F238E27FC236}">
                <a16:creationId xmlns:a16="http://schemas.microsoft.com/office/drawing/2014/main" id="{DFD241CD-8CE4-954B-BAB3-29644D50C2BE}"/>
              </a:ext>
            </a:extLst>
          </p:cNvPr>
          <p:cNvSpPr/>
          <p:nvPr/>
        </p:nvSpPr>
        <p:spPr>
          <a:xfrm>
            <a:off x="3928080" y="3717954"/>
            <a:ext cx="914400" cy="914400"/>
          </a:xfrm>
          <a:prstGeom prst="pl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A5D326-583E-564E-9ED8-3099A0E13EF5}"/>
              </a:ext>
            </a:extLst>
          </p:cNvPr>
          <p:cNvSpPr txBox="1"/>
          <p:nvPr/>
        </p:nvSpPr>
        <p:spPr>
          <a:xfrm>
            <a:off x="8282124" y="2541599"/>
            <a:ext cx="370486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Legislation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Administration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Foreign policy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Judicial tribunal</a:t>
            </a:r>
          </a:p>
        </p:txBody>
      </p:sp>
    </p:spTree>
    <p:extLst>
      <p:ext uri="{BB962C8B-B14F-4D97-AF65-F5344CB8AC3E}">
        <p14:creationId xmlns:p14="http://schemas.microsoft.com/office/powerpoint/2010/main" val="3859768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Crown with solid fill">
            <a:extLst>
              <a:ext uri="{FF2B5EF4-FFF2-40B4-BE49-F238E27FC236}">
                <a16:creationId xmlns:a16="http://schemas.microsoft.com/office/drawing/2014/main" id="{D0B5FA73-71CA-6942-AEF2-760407EFB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401" y="177801"/>
            <a:ext cx="1354666" cy="13546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360992-92D2-4E48-B6EB-8AF82E88641D}"/>
              </a:ext>
            </a:extLst>
          </p:cNvPr>
          <p:cNvSpPr txBox="1"/>
          <p:nvPr/>
        </p:nvSpPr>
        <p:spPr>
          <a:xfrm>
            <a:off x="1981200" y="501191"/>
            <a:ext cx="4608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Kingship as ELECTIVE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6CA034-1969-B44F-95B0-836566A66637}"/>
              </a:ext>
            </a:extLst>
          </p:cNvPr>
          <p:cNvSpPr txBox="1"/>
          <p:nvPr/>
        </p:nvSpPr>
        <p:spPr>
          <a:xfrm>
            <a:off x="2624666" y="2709333"/>
            <a:ext cx="6609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Potential Problems?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53C70-637A-8D46-8717-A5DAC403971B}"/>
              </a:ext>
            </a:extLst>
          </p:cNvPr>
          <p:cNvSpPr txBox="1"/>
          <p:nvPr/>
        </p:nvSpPr>
        <p:spPr>
          <a:xfrm>
            <a:off x="7264400" y="1693333"/>
            <a:ext cx="40767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Dynastic instability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F03CC-8E31-E341-BCF0-70A775CFCCF3}"/>
              </a:ext>
            </a:extLst>
          </p:cNvPr>
          <p:cNvSpPr txBox="1"/>
          <p:nvPr/>
        </p:nvSpPr>
        <p:spPr>
          <a:xfrm>
            <a:off x="1456267" y="4470400"/>
            <a:ext cx="27869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Factionalism</a:t>
            </a:r>
          </a:p>
        </p:txBody>
      </p:sp>
    </p:spTree>
    <p:extLst>
      <p:ext uri="{BB962C8B-B14F-4D97-AF65-F5344CB8AC3E}">
        <p14:creationId xmlns:p14="http://schemas.microsoft.com/office/powerpoint/2010/main" val="305326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5483-1187-664E-9C8A-BD65952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Visigothic</a:t>
            </a:r>
            <a:r>
              <a:rPr lang="en-US" b="1" dirty="0">
                <a:latin typeface="+mn-lt"/>
              </a:rPr>
              <a:t> Kings (586-713)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2BBFC-8360-5845-82FA-C658204D26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/>
              <a:t>Reccared</a:t>
            </a:r>
            <a:r>
              <a:rPr lang="en-US" dirty="0"/>
              <a:t> I, 586-601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FF0000"/>
                </a:solidFill>
              </a:rPr>
              <a:t>Liuva</a:t>
            </a:r>
            <a:r>
              <a:rPr lang="en-US" dirty="0">
                <a:solidFill>
                  <a:srgbClr val="FF0000"/>
                </a:solidFill>
              </a:rPr>
              <a:t> II, 601-603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FF0000"/>
                </a:solidFill>
              </a:rPr>
              <a:t>Witteric</a:t>
            </a:r>
            <a:r>
              <a:rPr lang="en-US" dirty="0">
                <a:solidFill>
                  <a:srgbClr val="FF0000"/>
                </a:solidFill>
              </a:rPr>
              <a:t>, 603-610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/>
              <a:t>Gundemar</a:t>
            </a:r>
            <a:r>
              <a:rPr lang="en-US" dirty="0"/>
              <a:t>, 610-612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/>
              <a:t>Sisbut</a:t>
            </a:r>
            <a:r>
              <a:rPr lang="en-US" dirty="0"/>
              <a:t>, 612-621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FF0000"/>
                </a:solidFill>
              </a:rPr>
              <a:t>Reccared</a:t>
            </a:r>
            <a:r>
              <a:rPr lang="en-US" dirty="0">
                <a:solidFill>
                  <a:srgbClr val="FF0000"/>
                </a:solidFill>
              </a:rPr>
              <a:t> II, 621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FF0000"/>
                </a:solidFill>
              </a:rPr>
              <a:t>Suinthila</a:t>
            </a:r>
            <a:r>
              <a:rPr lang="en-US" dirty="0">
                <a:solidFill>
                  <a:srgbClr val="FF0000"/>
                </a:solidFill>
              </a:rPr>
              <a:t>, 621-631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/>
              <a:t>Sisenand</a:t>
            </a:r>
            <a:r>
              <a:rPr lang="en-US" dirty="0"/>
              <a:t>, 631-636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/>
              <a:t>Chintila</a:t>
            </a:r>
            <a:r>
              <a:rPr lang="en-US" dirty="0"/>
              <a:t>, 636-640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F9E900-B930-9043-8E40-A314C0DA96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FF0000"/>
                </a:solidFill>
              </a:rPr>
              <a:t>Tulga</a:t>
            </a:r>
            <a:r>
              <a:rPr lang="en-US" dirty="0">
                <a:solidFill>
                  <a:srgbClr val="FF0000"/>
                </a:solidFill>
              </a:rPr>
              <a:t>, 640-642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/>
              <a:t>Chindasuinth</a:t>
            </a:r>
            <a:r>
              <a:rPr lang="en-US" dirty="0"/>
              <a:t>, 642-653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/>
              <a:t>Reccesuinth</a:t>
            </a:r>
            <a:r>
              <a:rPr lang="en-US" dirty="0"/>
              <a:t>, 649-672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Wamba, 672-680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/>
              <a:t>Erwig</a:t>
            </a:r>
            <a:r>
              <a:rPr lang="en-US" dirty="0"/>
              <a:t>, 680-687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/>
              <a:t>Egica</a:t>
            </a:r>
            <a:r>
              <a:rPr lang="en-US" dirty="0"/>
              <a:t>, 687-702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/>
              <a:t>Witiza</a:t>
            </a:r>
            <a:r>
              <a:rPr lang="en-US" dirty="0"/>
              <a:t>, 700-710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/>
              <a:t>Achila</a:t>
            </a:r>
            <a:r>
              <a:rPr lang="en-US" dirty="0"/>
              <a:t>, 710?-13?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Roderic, 710-711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989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altar, cluttered&#10;&#10;Description automatically generated">
            <a:extLst>
              <a:ext uri="{FF2B5EF4-FFF2-40B4-BE49-F238E27FC236}">
                <a16:creationId xmlns:a16="http://schemas.microsoft.com/office/drawing/2014/main" id="{182BEC05-B000-D745-AFA6-19D55AF3D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14" r="-1" b="41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A205F7-065C-AE48-8745-56DECD6BAB76}"/>
              </a:ext>
            </a:extLst>
          </p:cNvPr>
          <p:cNvSpPr/>
          <p:nvPr/>
        </p:nvSpPr>
        <p:spPr>
          <a:xfrm>
            <a:off x="575733" y="4961467"/>
            <a:ext cx="6874934" cy="1405466"/>
          </a:xfrm>
          <a:prstGeom prst="rect">
            <a:avLst/>
          </a:prstGeom>
          <a:solidFill>
            <a:schemeClr val="accent1">
              <a:alpha val="791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Conversion to Catholicism</a:t>
            </a:r>
          </a:p>
        </p:txBody>
      </p:sp>
    </p:spTree>
    <p:extLst>
      <p:ext uri="{BB962C8B-B14F-4D97-AF65-F5344CB8AC3E}">
        <p14:creationId xmlns:p14="http://schemas.microsoft.com/office/powerpoint/2010/main" val="1420547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C56A30-CB4F-C845-8426-D7E7C2479840}"/>
              </a:ext>
            </a:extLst>
          </p:cNvPr>
          <p:cNvSpPr txBox="1"/>
          <p:nvPr/>
        </p:nvSpPr>
        <p:spPr>
          <a:xfrm>
            <a:off x="677333" y="440266"/>
            <a:ext cx="6753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Visigoths as Arian Christians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0F298A-A93E-AC47-9BC3-A88DE062281A}"/>
              </a:ext>
            </a:extLst>
          </p:cNvPr>
          <p:cNvSpPr/>
          <p:nvPr/>
        </p:nvSpPr>
        <p:spPr>
          <a:xfrm>
            <a:off x="389467" y="541867"/>
            <a:ext cx="321733" cy="541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6212F-77CC-384C-B73A-928F1D8BE805}"/>
              </a:ext>
            </a:extLst>
          </p:cNvPr>
          <p:cNvSpPr txBox="1"/>
          <p:nvPr/>
        </p:nvSpPr>
        <p:spPr>
          <a:xfrm>
            <a:off x="711201" y="1689100"/>
            <a:ext cx="1076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From Arius (4</a:t>
            </a:r>
            <a:r>
              <a:rPr lang="en-US" sz="4000" baseline="30000" dirty="0"/>
              <a:t>th</a:t>
            </a:r>
            <a:r>
              <a:rPr lang="en-US" sz="4000" dirty="0"/>
              <a:t> century)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Questioned the divinity of Jesus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Did not believe in Catholic Trinity (God the Father, Son, and Holy Ghost)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Declared a heresy (325)</a:t>
            </a:r>
          </a:p>
        </p:txBody>
      </p:sp>
    </p:spTree>
    <p:extLst>
      <p:ext uri="{BB962C8B-B14F-4D97-AF65-F5344CB8AC3E}">
        <p14:creationId xmlns:p14="http://schemas.microsoft.com/office/powerpoint/2010/main" val="2467065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79606B1-6D46-7C4F-A62E-D840F1687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6111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E2CD00-5749-1D45-8332-44728B2D0255}"/>
              </a:ext>
            </a:extLst>
          </p:cNvPr>
          <p:cNvSpPr/>
          <p:nvPr/>
        </p:nvSpPr>
        <p:spPr>
          <a:xfrm>
            <a:off x="7454900" y="0"/>
            <a:ext cx="47371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/>
              <a:t>Reccared</a:t>
            </a:r>
            <a:r>
              <a:rPr lang="en-US" sz="4000" b="1" dirty="0"/>
              <a:t> I </a:t>
            </a:r>
          </a:p>
          <a:p>
            <a:r>
              <a:rPr lang="en-US" sz="4000" b="1" dirty="0"/>
              <a:t>(r. 586-601)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Third Council of Toledo (589)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Kings take role in affairs of church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Call ecclesiastical (church) councils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Appointed church officials</a:t>
            </a:r>
          </a:p>
        </p:txBody>
      </p:sp>
    </p:spTree>
    <p:extLst>
      <p:ext uri="{BB962C8B-B14F-4D97-AF65-F5344CB8AC3E}">
        <p14:creationId xmlns:p14="http://schemas.microsoft.com/office/powerpoint/2010/main" val="2270462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E74F862B-AD7D-2B4B-BA34-F3B137176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23" r="-1" b="37739"/>
          <a:stretch/>
        </p:blipFill>
        <p:spPr>
          <a:xfrm>
            <a:off x="-3049" y="10"/>
            <a:ext cx="12188952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09E196F-180F-1649-94CD-B1EF625B57C3}"/>
              </a:ext>
            </a:extLst>
          </p:cNvPr>
          <p:cNvSpPr/>
          <p:nvPr/>
        </p:nvSpPr>
        <p:spPr>
          <a:xfrm>
            <a:off x="7044267" y="432536"/>
            <a:ext cx="4792133" cy="2361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Isidore, bishop of Seville </a:t>
            </a:r>
          </a:p>
          <a:p>
            <a:pPr algn="ctr"/>
            <a:r>
              <a:rPr lang="en-US" sz="5400" b="1" dirty="0"/>
              <a:t>(599-636)</a:t>
            </a:r>
          </a:p>
        </p:txBody>
      </p:sp>
    </p:spTree>
    <p:extLst>
      <p:ext uri="{BB962C8B-B14F-4D97-AF65-F5344CB8AC3E}">
        <p14:creationId xmlns:p14="http://schemas.microsoft.com/office/powerpoint/2010/main" val="2250440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61F7C6C-F529-A94E-A502-669100944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739" y="0"/>
            <a:ext cx="939452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A98B61-A255-C444-BBAF-11974341E105}"/>
              </a:ext>
            </a:extLst>
          </p:cNvPr>
          <p:cNvSpPr/>
          <p:nvPr/>
        </p:nvSpPr>
        <p:spPr>
          <a:xfrm>
            <a:off x="243028" y="5873243"/>
            <a:ext cx="5181600" cy="880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Barbarian Invasions/Migrations </a:t>
            </a:r>
          </a:p>
          <a:p>
            <a:pPr algn="ctr"/>
            <a:r>
              <a:rPr lang="en-US" sz="2800" dirty="0"/>
              <a:t>(4</a:t>
            </a:r>
            <a:r>
              <a:rPr lang="en-US" sz="2800" baseline="30000" dirty="0"/>
              <a:t>th</a:t>
            </a:r>
            <a:r>
              <a:rPr lang="en-US" sz="2800" dirty="0"/>
              <a:t> to 5</a:t>
            </a:r>
            <a:r>
              <a:rPr lang="en-US" sz="2800" baseline="30000" dirty="0"/>
              <a:t>th</a:t>
            </a:r>
            <a:r>
              <a:rPr lang="en-US" sz="2800" dirty="0"/>
              <a:t> centuries)</a:t>
            </a:r>
          </a:p>
        </p:txBody>
      </p:sp>
    </p:spTree>
    <p:extLst>
      <p:ext uri="{BB962C8B-B14F-4D97-AF65-F5344CB8AC3E}">
        <p14:creationId xmlns:p14="http://schemas.microsoft.com/office/powerpoint/2010/main" val="606217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5D42D4-0E5C-3049-9F08-A57ABC643873}"/>
              </a:ext>
            </a:extLst>
          </p:cNvPr>
          <p:cNvSpPr txBox="1"/>
          <p:nvPr/>
        </p:nvSpPr>
        <p:spPr>
          <a:xfrm>
            <a:off x="469901" y="151179"/>
            <a:ext cx="10363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Isidore’s Writings…were numerous!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F944C-8035-8C44-B256-1A66D437BE6C}"/>
              </a:ext>
            </a:extLst>
          </p:cNvPr>
          <p:cNvSpPr txBox="1"/>
          <p:nvPr/>
        </p:nvSpPr>
        <p:spPr>
          <a:xfrm>
            <a:off x="469901" y="2459504"/>
            <a:ext cx="3340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Most famous for his </a:t>
            </a:r>
            <a:r>
              <a:rPr lang="en-US" sz="4000" i="1" dirty="0" err="1"/>
              <a:t>Etymologiae</a:t>
            </a:r>
            <a:r>
              <a:rPr lang="en-US" sz="40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CBCE23-D709-B244-ADC9-3171A11E8A29}"/>
              </a:ext>
            </a:extLst>
          </p:cNvPr>
          <p:cNvSpPr/>
          <p:nvPr/>
        </p:nvSpPr>
        <p:spPr>
          <a:xfrm>
            <a:off x="4127478" y="1074509"/>
            <a:ext cx="781052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600" dirty="0">
                <a:solidFill>
                  <a:srgbClr val="FF0000"/>
                </a:solidFill>
              </a:rPr>
              <a:t>Chapter 41. On history.</a:t>
            </a:r>
            <a:endParaRPr lang="en-CA" sz="2600" b="0" dirty="0">
              <a:solidFill>
                <a:srgbClr val="FF0000"/>
              </a:solidFill>
              <a:effectLst/>
            </a:endParaRPr>
          </a:p>
          <a:p>
            <a:r>
              <a:rPr lang="en-CA" sz="2600" dirty="0">
                <a:solidFill>
                  <a:srgbClr val="000000"/>
                </a:solidFill>
              </a:rPr>
              <a:t>1. History is the story of what has been done, and by its means what has taken place</a:t>
            </a:r>
            <a:endParaRPr lang="en-CA" sz="2600" b="0" dirty="0">
              <a:effectLst/>
            </a:endParaRPr>
          </a:p>
          <a:p>
            <a:r>
              <a:rPr lang="en-CA" sz="2600" dirty="0">
                <a:solidFill>
                  <a:srgbClr val="000000"/>
                </a:solidFill>
              </a:rPr>
              <a:t>in the past is perceived. It is called in the Greek </a:t>
            </a:r>
            <a:r>
              <a:rPr lang="en-CA" sz="2600" i="1" dirty="0" err="1">
                <a:solidFill>
                  <a:srgbClr val="000000"/>
                </a:solidFill>
              </a:rPr>
              <a:t>historia</a:t>
            </a:r>
            <a:r>
              <a:rPr lang="en-CA" sz="2600" dirty="0">
                <a:solidFill>
                  <a:srgbClr val="000000"/>
                </a:solidFill>
              </a:rPr>
              <a:t>, </a:t>
            </a:r>
            <a:r>
              <a:rPr lang="el-GR" sz="2600" i="1" dirty="0" err="1">
                <a:solidFill>
                  <a:srgbClr val="000000"/>
                </a:solidFill>
              </a:rPr>
              <a:t>ἀπό</a:t>
            </a:r>
            <a:r>
              <a:rPr lang="el-GR" sz="2600" i="1" dirty="0">
                <a:solidFill>
                  <a:srgbClr val="000000"/>
                </a:solidFill>
              </a:rPr>
              <a:t> </a:t>
            </a:r>
            <a:r>
              <a:rPr lang="el-GR" sz="2600" i="1" dirty="0" err="1">
                <a:solidFill>
                  <a:srgbClr val="000000"/>
                </a:solidFill>
              </a:rPr>
              <a:t>τοῦ</a:t>
            </a:r>
            <a:r>
              <a:rPr lang="el-GR" sz="2600" i="1" dirty="0">
                <a:solidFill>
                  <a:srgbClr val="000000"/>
                </a:solidFill>
              </a:rPr>
              <a:t> </a:t>
            </a:r>
            <a:r>
              <a:rPr lang="el-GR" sz="2600" i="1" dirty="0" err="1">
                <a:solidFill>
                  <a:srgbClr val="000000"/>
                </a:solidFill>
              </a:rPr>
              <a:t>ἱστορε̃ῖν</a:t>
            </a:r>
            <a:r>
              <a:rPr lang="el-GR" sz="2600" dirty="0">
                <a:solidFill>
                  <a:srgbClr val="000000"/>
                </a:solidFill>
              </a:rPr>
              <a:t>, </a:t>
            </a:r>
            <a:r>
              <a:rPr lang="en-CA" sz="2600" dirty="0">
                <a:solidFill>
                  <a:srgbClr val="000000"/>
                </a:solidFill>
              </a:rPr>
              <a:t>that is from</a:t>
            </a:r>
            <a:endParaRPr lang="en-CA" sz="2600" b="0" dirty="0">
              <a:effectLst/>
            </a:endParaRPr>
          </a:p>
          <a:p>
            <a:r>
              <a:rPr lang="en-CA" sz="2600" dirty="0">
                <a:solidFill>
                  <a:srgbClr val="000000"/>
                </a:solidFill>
              </a:rPr>
              <a:t>seeing (</a:t>
            </a:r>
            <a:r>
              <a:rPr lang="en-CA" sz="2600" i="1" dirty="0" err="1">
                <a:solidFill>
                  <a:srgbClr val="000000"/>
                </a:solidFill>
              </a:rPr>
              <a:t>videre</a:t>
            </a:r>
            <a:r>
              <a:rPr lang="en-CA" sz="2600" dirty="0">
                <a:solidFill>
                  <a:srgbClr val="000000"/>
                </a:solidFill>
              </a:rPr>
              <a:t>) and learning (</a:t>
            </a:r>
            <a:r>
              <a:rPr lang="en-CA" sz="2600" i="1" dirty="0" err="1">
                <a:solidFill>
                  <a:srgbClr val="000000"/>
                </a:solidFill>
              </a:rPr>
              <a:t>cognoscere</a:t>
            </a:r>
            <a:r>
              <a:rPr lang="en-CA" sz="2600" dirty="0">
                <a:solidFill>
                  <a:srgbClr val="000000"/>
                </a:solidFill>
              </a:rPr>
              <a:t>). For among the ancients no one wrote history</a:t>
            </a:r>
            <a:endParaRPr lang="en-CA" sz="2600" b="0" dirty="0">
              <a:effectLst/>
            </a:endParaRPr>
          </a:p>
          <a:p>
            <a:r>
              <a:rPr lang="en-CA" sz="2600" dirty="0">
                <a:solidFill>
                  <a:srgbClr val="000000"/>
                </a:solidFill>
              </a:rPr>
              <a:t>unless he had been present and witnessed what was to be described. For we understand</a:t>
            </a:r>
            <a:endParaRPr lang="en-CA" sz="2600" b="0" dirty="0">
              <a:effectLst/>
            </a:endParaRPr>
          </a:p>
          <a:p>
            <a:r>
              <a:rPr lang="en-CA" sz="2600" dirty="0">
                <a:solidFill>
                  <a:srgbClr val="000000"/>
                </a:solidFill>
              </a:rPr>
              <a:t>what we see better than we do what we gather by hearsay.</a:t>
            </a:r>
            <a:endParaRPr lang="en-CA" sz="2600" b="0" dirty="0">
              <a:effectLst/>
            </a:endParaRPr>
          </a:p>
          <a:p>
            <a:r>
              <a:rPr lang="en-CA" sz="2600" dirty="0">
                <a:solidFill>
                  <a:srgbClr val="000000"/>
                </a:solidFill>
              </a:rPr>
              <a:t>2. For what is seen is told without lying. This discipline belongs to grammar because</a:t>
            </a:r>
            <a:endParaRPr lang="en-CA" sz="2600" b="0" dirty="0">
              <a:effectLst/>
            </a:endParaRPr>
          </a:p>
          <a:p>
            <a:r>
              <a:rPr lang="en-CA" sz="2600" dirty="0">
                <a:solidFill>
                  <a:srgbClr val="000000"/>
                </a:solidFill>
              </a:rPr>
              <a:t>whatever is worth remembering is entrusted to letters…</a:t>
            </a:r>
            <a:endParaRPr lang="en-CA" sz="2600" b="0" dirty="0">
              <a:effectLst/>
            </a:endParaRPr>
          </a:p>
          <a:p>
            <a:br>
              <a:rPr lang="en-CA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12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AEB22E-FF96-0349-B181-BD8F1DF59772}"/>
              </a:ext>
            </a:extLst>
          </p:cNvPr>
          <p:cNvSpPr txBox="1"/>
          <p:nvPr/>
        </p:nvSpPr>
        <p:spPr>
          <a:xfrm>
            <a:off x="584200" y="457200"/>
            <a:ext cx="6135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/>
              <a:t>Visigothic</a:t>
            </a:r>
            <a:r>
              <a:rPr lang="en-US" sz="4800" b="1" dirty="0"/>
              <a:t> Jewish Policy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136D3-1C13-9042-A8FB-7D4A1E154C6A}"/>
              </a:ext>
            </a:extLst>
          </p:cNvPr>
          <p:cNvSpPr txBox="1"/>
          <p:nvPr/>
        </p:nvSpPr>
        <p:spPr>
          <a:xfrm>
            <a:off x="584200" y="2362200"/>
            <a:ext cx="107660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In Theory = intolerance and anti-Jewish legislation</a:t>
            </a:r>
          </a:p>
          <a:p>
            <a:endParaRPr lang="en-US" sz="4000" dirty="0"/>
          </a:p>
          <a:p>
            <a:r>
              <a:rPr lang="en-US" sz="4000" dirty="0"/>
              <a:t>In Practice = Neglected or Supported</a:t>
            </a:r>
          </a:p>
        </p:txBody>
      </p:sp>
    </p:spTree>
    <p:extLst>
      <p:ext uri="{BB962C8B-B14F-4D97-AF65-F5344CB8AC3E}">
        <p14:creationId xmlns:p14="http://schemas.microsoft.com/office/powerpoint/2010/main" val="15573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08DDB1A-D992-0045-AC4A-235E6F21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73" b="4168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78C615-17A9-964B-9340-5D4AAEE26AB2}"/>
              </a:ext>
            </a:extLst>
          </p:cNvPr>
          <p:cNvSpPr/>
          <p:nvPr/>
        </p:nvSpPr>
        <p:spPr>
          <a:xfrm>
            <a:off x="635000" y="2988733"/>
            <a:ext cx="10922000" cy="330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/>
              <a:t>Code of </a:t>
            </a:r>
            <a:r>
              <a:rPr lang="en-US" sz="4000" i="1" dirty="0" err="1"/>
              <a:t>Euric</a:t>
            </a:r>
            <a:r>
              <a:rPr lang="en-US" sz="4000" i="1" dirty="0"/>
              <a:t> </a:t>
            </a:r>
            <a:r>
              <a:rPr lang="en-US" sz="4000" dirty="0"/>
              <a:t>(475)</a:t>
            </a:r>
          </a:p>
          <a:p>
            <a:pPr algn="ctr"/>
            <a:endParaRPr lang="en-US" sz="4000" dirty="0"/>
          </a:p>
          <a:p>
            <a:pPr algn="ctr"/>
            <a:r>
              <a:rPr lang="en-US" sz="4000" i="1" dirty="0"/>
              <a:t>Liber </a:t>
            </a:r>
            <a:r>
              <a:rPr lang="en-US" sz="4000" i="1" dirty="0" err="1"/>
              <a:t>Judiciorum</a:t>
            </a:r>
            <a:r>
              <a:rPr lang="en-US" sz="4000" i="1" dirty="0"/>
              <a:t>/Lex </a:t>
            </a:r>
            <a:r>
              <a:rPr lang="en-US" sz="4000" i="1" dirty="0" err="1"/>
              <a:t>Visigothorum</a:t>
            </a:r>
            <a:r>
              <a:rPr lang="en-US" sz="4000" dirty="0"/>
              <a:t> </a:t>
            </a:r>
          </a:p>
          <a:p>
            <a:pPr algn="ctr"/>
            <a:r>
              <a:rPr lang="en-US" sz="4000" dirty="0"/>
              <a:t>by King </a:t>
            </a:r>
            <a:r>
              <a:rPr lang="en-US" sz="4000" dirty="0" err="1"/>
              <a:t>Reccesvinth</a:t>
            </a:r>
            <a:r>
              <a:rPr lang="en-US" sz="4000" dirty="0"/>
              <a:t> (654)</a:t>
            </a: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55461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30D1C5-7FE8-6043-B992-5AA34F70F755}"/>
              </a:ext>
            </a:extLst>
          </p:cNvPr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1" dirty="0">
                <a:ea typeface="+mj-ea"/>
                <a:cs typeface="+mj-cs"/>
              </a:rPr>
              <a:t>Liber </a:t>
            </a:r>
            <a:r>
              <a:rPr lang="en-US" sz="4400" b="1" i="1" dirty="0" err="1">
                <a:ea typeface="+mj-ea"/>
                <a:cs typeface="+mj-cs"/>
              </a:rPr>
              <a:t>Judiciorum</a:t>
            </a:r>
            <a:endParaRPr lang="en-US" sz="4400" b="1" i="1" dirty="0">
              <a:ea typeface="+mj-ea"/>
              <a:cs typeface="+mj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99783F0-AFE8-F844-BE9B-75C8F7ED048D}"/>
              </a:ext>
            </a:extLst>
          </p:cNvPr>
          <p:cNvSpPr txBox="1"/>
          <p:nvPr/>
        </p:nvSpPr>
        <p:spPr>
          <a:xfrm>
            <a:off x="68962" y="2463537"/>
            <a:ext cx="6027038" cy="4155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Civil, criminal, and procedural matters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Judges, witnesses in trials, marriage, inheritance, contracts, crimes, punishments, military obligations, heresy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B850E82-A65C-E744-8DB2-86A862730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6" r="-2" b="17803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6578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30D1C5-7FE8-6043-B992-5AA34F70F755}"/>
              </a:ext>
            </a:extLst>
          </p:cNvPr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1" dirty="0">
                <a:ea typeface="+mj-ea"/>
                <a:cs typeface="+mj-cs"/>
              </a:rPr>
              <a:t>Liber </a:t>
            </a:r>
            <a:r>
              <a:rPr lang="en-US" sz="4400" b="1" i="1" dirty="0" err="1">
                <a:ea typeface="+mj-ea"/>
                <a:cs typeface="+mj-cs"/>
              </a:rPr>
              <a:t>Judiciorum</a:t>
            </a:r>
            <a:r>
              <a:rPr lang="en-US" sz="4400" b="1" dirty="0">
                <a:ea typeface="+mj-ea"/>
                <a:cs typeface="+mj-cs"/>
              </a:rPr>
              <a:t>: significance for medieval Spain</a:t>
            </a:r>
            <a:endParaRPr lang="en-US" sz="4400" b="1" i="1" dirty="0">
              <a:ea typeface="+mj-ea"/>
              <a:cs typeface="+mj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99783F0-AFE8-F844-BE9B-75C8F7ED048D}"/>
              </a:ext>
            </a:extLst>
          </p:cNvPr>
          <p:cNvSpPr txBox="1"/>
          <p:nvPr/>
        </p:nvSpPr>
        <p:spPr>
          <a:xfrm>
            <a:off x="68962" y="2463537"/>
            <a:ext cx="6027038" cy="4155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B850E82-A65C-E744-8DB2-86A862730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6" r="-2" b="17803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2714C8-0A9E-E943-956D-5B4CEB08C159}"/>
              </a:ext>
            </a:extLst>
          </p:cNvPr>
          <p:cNvSpPr txBox="1"/>
          <p:nvPr/>
        </p:nvSpPr>
        <p:spPr>
          <a:xfrm>
            <a:off x="421377" y="2525582"/>
            <a:ext cx="5588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Fuero </a:t>
            </a:r>
            <a:r>
              <a:rPr lang="en-US" sz="3200" i="1" dirty="0" err="1"/>
              <a:t>Juzgo</a:t>
            </a:r>
            <a:r>
              <a:rPr lang="en-US" sz="3200" dirty="0"/>
              <a:t> (13th 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Partible inheritance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Different to primogeniture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All children, male and female, had right to equal inheritance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Immoveable versus moveable goods</a:t>
            </a:r>
          </a:p>
        </p:txBody>
      </p:sp>
    </p:spTree>
    <p:extLst>
      <p:ext uri="{BB962C8B-B14F-4D97-AF65-F5344CB8AC3E}">
        <p14:creationId xmlns:p14="http://schemas.microsoft.com/office/powerpoint/2010/main" val="582291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70D00DB-0CA8-7A46-B8FB-8D75F9274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28" y="559278"/>
            <a:ext cx="7477942" cy="55710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91A629-75E4-C94B-A7C2-E43165A77CEC}"/>
              </a:ext>
            </a:extLst>
          </p:cNvPr>
          <p:cNvSpPr/>
          <p:nvPr/>
        </p:nvSpPr>
        <p:spPr>
          <a:xfrm>
            <a:off x="6576812" y="4157131"/>
            <a:ext cx="5215467" cy="982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Roman and Germanic Iberia, </a:t>
            </a:r>
          </a:p>
          <a:p>
            <a:pPr algn="ctr"/>
            <a:r>
              <a:rPr lang="en-US" sz="3200" dirty="0"/>
              <a:t>5</a:t>
            </a:r>
            <a:r>
              <a:rPr lang="en-US" sz="3200" baseline="30000" dirty="0"/>
              <a:t>th</a:t>
            </a:r>
            <a:r>
              <a:rPr lang="en-US" sz="3200" dirty="0"/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1311097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61F7C6C-F529-A94E-A502-669100944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739" y="0"/>
            <a:ext cx="9394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96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A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44EF80A-CC99-7B4F-948C-4F158DD40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938" y="643467"/>
            <a:ext cx="5041814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7CE0A-ACC0-D440-82D9-B75CB176DFAB}"/>
              </a:ext>
            </a:extLst>
          </p:cNvPr>
          <p:cNvSpPr txBox="1"/>
          <p:nvPr/>
        </p:nvSpPr>
        <p:spPr>
          <a:xfrm>
            <a:off x="7008160" y="4656667"/>
            <a:ext cx="221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Visigothic</a:t>
            </a:r>
            <a:r>
              <a:rPr lang="en-US" sz="2000" b="1" dirty="0">
                <a:solidFill>
                  <a:srgbClr val="FF0000"/>
                </a:solidFill>
              </a:rPr>
              <a:t> Kingdom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6720AC-7A2F-F64C-A665-9E94238A4693}"/>
              </a:ext>
            </a:extLst>
          </p:cNvPr>
          <p:cNvSpPr txBox="1"/>
          <p:nvPr/>
        </p:nvSpPr>
        <p:spPr>
          <a:xfrm>
            <a:off x="8117599" y="2284912"/>
            <a:ext cx="397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Territory conquered by Franks (507)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8086F-7C8E-F04E-A3E1-17A0B9820C2A}"/>
              </a:ext>
            </a:extLst>
          </p:cNvPr>
          <p:cNvSpPr txBox="1"/>
          <p:nvPr/>
        </p:nvSpPr>
        <p:spPr>
          <a:xfrm>
            <a:off x="993479" y="1007639"/>
            <a:ext cx="40094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Only other unification of entire peninsula = 1580-1640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9700C-A116-1242-BD97-9B19B58BB9AF}"/>
              </a:ext>
            </a:extLst>
          </p:cNvPr>
          <p:cNvSpPr txBox="1"/>
          <p:nvPr/>
        </p:nvSpPr>
        <p:spPr>
          <a:xfrm>
            <a:off x="966927" y="4395057"/>
            <a:ext cx="42880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Visigothic</a:t>
            </a:r>
            <a:r>
              <a:rPr lang="en-US" sz="4000" dirty="0"/>
              <a:t> Kingdom:</a:t>
            </a:r>
          </a:p>
          <a:p>
            <a:r>
              <a:rPr lang="en-US" sz="4000" dirty="0"/>
              <a:t>507-711</a:t>
            </a:r>
          </a:p>
        </p:txBody>
      </p:sp>
    </p:spTree>
    <p:extLst>
      <p:ext uri="{BB962C8B-B14F-4D97-AF65-F5344CB8AC3E}">
        <p14:creationId xmlns:p14="http://schemas.microsoft.com/office/powerpoint/2010/main" val="2349589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A38FC0-7977-824C-8649-7E9B5AE5C5A9}"/>
              </a:ext>
            </a:extLst>
          </p:cNvPr>
          <p:cNvSpPr txBox="1"/>
          <p:nvPr/>
        </p:nvSpPr>
        <p:spPr>
          <a:xfrm>
            <a:off x="448733" y="465666"/>
            <a:ext cx="3779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In today’s class…</a:t>
            </a:r>
          </a:p>
        </p:txBody>
      </p:sp>
      <p:pic>
        <p:nvPicPr>
          <p:cNvPr id="4" name="Graphic 3" descr="Crown with solid fill">
            <a:extLst>
              <a:ext uri="{FF2B5EF4-FFF2-40B4-BE49-F238E27FC236}">
                <a16:creationId xmlns:a16="http://schemas.microsoft.com/office/drawing/2014/main" id="{ABFCF67F-B519-4B42-B1F3-45550A9D5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971" y="1458686"/>
            <a:ext cx="914400" cy="914400"/>
          </a:xfrm>
          <a:prstGeom prst="rect">
            <a:avLst/>
          </a:prstGeom>
        </p:spPr>
      </p:pic>
      <p:pic>
        <p:nvPicPr>
          <p:cNvPr id="6" name="Graphic 5" descr="Russian cathedral with solid fill">
            <a:extLst>
              <a:ext uri="{FF2B5EF4-FFF2-40B4-BE49-F238E27FC236}">
                <a16:creationId xmlns:a16="http://schemas.microsoft.com/office/drawing/2014/main" id="{7ACF4129-56BC-304F-8941-D2DC93CEE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971" y="2658220"/>
            <a:ext cx="914400" cy="914400"/>
          </a:xfrm>
          <a:prstGeom prst="rect">
            <a:avLst/>
          </a:prstGeom>
        </p:spPr>
      </p:pic>
      <p:pic>
        <p:nvPicPr>
          <p:cNvPr id="8" name="Graphic 7" descr="Badge New outline">
            <a:extLst>
              <a:ext uri="{FF2B5EF4-FFF2-40B4-BE49-F238E27FC236}">
                <a16:creationId xmlns:a16="http://schemas.microsoft.com/office/drawing/2014/main" id="{ABB51956-254B-5149-AEFB-B2E3144B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9971" y="4027715"/>
            <a:ext cx="914400" cy="914400"/>
          </a:xfrm>
          <a:prstGeom prst="rect">
            <a:avLst/>
          </a:prstGeom>
        </p:spPr>
      </p:pic>
      <p:pic>
        <p:nvPicPr>
          <p:cNvPr id="10" name="Graphic 9" descr="Scales of justice with solid fill">
            <a:extLst>
              <a:ext uri="{FF2B5EF4-FFF2-40B4-BE49-F238E27FC236}">
                <a16:creationId xmlns:a16="http://schemas.microsoft.com/office/drawing/2014/main" id="{F0EE312C-81FF-9E40-851E-EA7FDE746E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9971" y="5225143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50A2FE-FECB-AD4A-859E-EA710C22A5BB}"/>
              </a:ext>
            </a:extLst>
          </p:cNvPr>
          <p:cNvSpPr txBox="1"/>
          <p:nvPr/>
        </p:nvSpPr>
        <p:spPr>
          <a:xfrm>
            <a:off x="2338257" y="1561943"/>
            <a:ext cx="5214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Kingship and Unification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082F19-688F-6E43-B894-234533AEBC23}"/>
              </a:ext>
            </a:extLst>
          </p:cNvPr>
          <p:cNvSpPr txBox="1"/>
          <p:nvPr/>
        </p:nvSpPr>
        <p:spPr>
          <a:xfrm>
            <a:off x="2338257" y="2845404"/>
            <a:ext cx="7656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Religion (Conversion to Catholicism)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B6879B-1F39-ED47-9890-3507F11F864F}"/>
              </a:ext>
            </a:extLst>
          </p:cNvPr>
          <p:cNvSpPr txBox="1"/>
          <p:nvPr/>
        </p:nvSpPr>
        <p:spPr>
          <a:xfrm>
            <a:off x="2338257" y="4130972"/>
            <a:ext cx="4576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Policy regarding Jews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2BA018-8ADA-E847-9EBF-37E774E804D1}"/>
              </a:ext>
            </a:extLst>
          </p:cNvPr>
          <p:cNvSpPr txBox="1"/>
          <p:nvPr/>
        </p:nvSpPr>
        <p:spPr>
          <a:xfrm>
            <a:off x="2338257" y="5431657"/>
            <a:ext cx="4475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Law and Legal Codes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B38D220-B437-B84A-8A4A-F3667715FDA6}"/>
              </a:ext>
            </a:extLst>
          </p:cNvPr>
          <p:cNvCxnSpPr/>
          <p:nvPr/>
        </p:nvCxnSpPr>
        <p:spPr>
          <a:xfrm>
            <a:off x="859971" y="1173552"/>
            <a:ext cx="371614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35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775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ld, box, fabric&#10;&#10;Description automatically generated">
            <a:extLst>
              <a:ext uri="{FF2B5EF4-FFF2-40B4-BE49-F238E27FC236}">
                <a16:creationId xmlns:a16="http://schemas.microsoft.com/office/drawing/2014/main" id="{80B69A02-5ADF-B340-B883-6A848AA1B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25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70984C-07FA-0D45-B401-9E22CC320032}"/>
              </a:ext>
            </a:extLst>
          </p:cNvPr>
          <p:cNvSpPr/>
          <p:nvPr/>
        </p:nvSpPr>
        <p:spPr>
          <a:xfrm>
            <a:off x="2839962" y="5187647"/>
            <a:ext cx="7159171" cy="128451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Unification and Kingship</a:t>
            </a:r>
          </a:p>
        </p:txBody>
      </p:sp>
    </p:spTree>
    <p:extLst>
      <p:ext uri="{BB962C8B-B14F-4D97-AF65-F5344CB8AC3E}">
        <p14:creationId xmlns:p14="http://schemas.microsoft.com/office/powerpoint/2010/main" val="2172559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D368704-DCAA-6B44-9EBA-CF062BF75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04" r="-2" b="-2"/>
          <a:stretch/>
        </p:blipFill>
        <p:spPr>
          <a:xfrm>
            <a:off x="6412550" y="47581"/>
            <a:ext cx="5668684" cy="5743618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3821A2F-B5B7-B34A-BA81-520304ECD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2" r="26042"/>
          <a:stretch/>
        </p:blipFill>
        <p:spPr>
          <a:xfrm>
            <a:off x="229300" y="47581"/>
            <a:ext cx="5674893" cy="5743618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2CFC31D3-2824-B040-8377-3A0E041E0BFC}"/>
              </a:ext>
            </a:extLst>
          </p:cNvPr>
          <p:cNvSpPr/>
          <p:nvPr/>
        </p:nvSpPr>
        <p:spPr>
          <a:xfrm rot="18391143">
            <a:off x="8278564" y="1056326"/>
            <a:ext cx="468086" cy="7211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DCEEB6-2A53-894C-B80A-44625FD26433}"/>
              </a:ext>
            </a:extLst>
          </p:cNvPr>
          <p:cNvSpPr txBox="1"/>
          <p:nvPr/>
        </p:nvSpPr>
        <p:spPr>
          <a:xfrm>
            <a:off x="229300" y="6062989"/>
            <a:ext cx="3207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416</a:t>
            </a:r>
            <a:r>
              <a:rPr lang="en-US" sz="2800" dirty="0"/>
              <a:t>: Arrived in Spain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420D80-6DA8-AE41-89A2-A03C4DBB5BA5}"/>
              </a:ext>
            </a:extLst>
          </p:cNvPr>
          <p:cNvSpPr txBox="1"/>
          <p:nvPr/>
        </p:nvSpPr>
        <p:spPr>
          <a:xfrm>
            <a:off x="3343726" y="6062989"/>
            <a:ext cx="430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418-490s</a:t>
            </a:r>
            <a:r>
              <a:rPr lang="en-US" sz="2800" dirty="0"/>
              <a:t>: Withdrew to Gaul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F32F12-D6EB-1141-9FCD-56AAE48ABC16}"/>
              </a:ext>
            </a:extLst>
          </p:cNvPr>
          <p:cNvSpPr txBox="1"/>
          <p:nvPr/>
        </p:nvSpPr>
        <p:spPr>
          <a:xfrm>
            <a:off x="7531139" y="6062989"/>
            <a:ext cx="477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507</a:t>
            </a:r>
            <a:r>
              <a:rPr lang="en-US" sz="2800" dirty="0"/>
              <a:t>: Defeat by Franks at </a:t>
            </a:r>
            <a:r>
              <a:rPr lang="en-US" sz="2800" dirty="0" err="1"/>
              <a:t>Vouillé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2367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573</Words>
  <Application>Microsoft Macintosh PowerPoint</Application>
  <PresentationFormat>Widescreen</PresentationFormat>
  <Paragraphs>107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Visigothic Kings (586-713)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Wessell Lightfoot</dc:creator>
  <cp:lastModifiedBy>Dana Wessell Lightfoot</cp:lastModifiedBy>
  <cp:revision>16</cp:revision>
  <dcterms:created xsi:type="dcterms:W3CDTF">2021-05-12T13:29:55Z</dcterms:created>
  <dcterms:modified xsi:type="dcterms:W3CDTF">2021-05-13T13:23:31Z</dcterms:modified>
</cp:coreProperties>
</file>