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8"/>
    <p:restoredTop sz="94713"/>
  </p:normalViewPr>
  <p:slideViewPr>
    <p:cSldViewPr snapToGrid="0" snapToObjects="1">
      <p:cViewPr varScale="1">
        <p:scale>
          <a:sx n="142" d="100"/>
          <a:sy n="142" d="100"/>
        </p:scale>
        <p:origin x="19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429C27-58BD-4143-A52C-92E8DDB37E3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B3955F8-DE87-4445-B50B-CBB4A1948EC9}">
      <dgm:prSet/>
      <dgm:spPr/>
      <dgm:t>
        <a:bodyPr/>
        <a:lstStyle/>
        <a:p>
          <a:r>
            <a:rPr lang="en-US" b="1" dirty="0"/>
            <a:t>Successes of the Umayyad Caliphate</a:t>
          </a:r>
          <a:endParaRPr lang="en-US" dirty="0"/>
        </a:p>
      </dgm:t>
    </dgm:pt>
    <dgm:pt modelId="{69D65ACD-F8AF-422D-B904-5C2CDB6BCED0}" type="parTrans" cxnId="{B02C42E4-40D6-48B7-9924-4B58BFB8C65B}">
      <dgm:prSet/>
      <dgm:spPr/>
      <dgm:t>
        <a:bodyPr/>
        <a:lstStyle/>
        <a:p>
          <a:endParaRPr lang="en-US"/>
        </a:p>
      </dgm:t>
    </dgm:pt>
    <dgm:pt modelId="{E540AFB9-28B3-48B2-9DB6-B8FACABAB53D}" type="sibTrans" cxnId="{B02C42E4-40D6-48B7-9924-4B58BFB8C65B}">
      <dgm:prSet/>
      <dgm:spPr/>
      <dgm:t>
        <a:bodyPr/>
        <a:lstStyle/>
        <a:p>
          <a:endParaRPr lang="en-US"/>
        </a:p>
      </dgm:t>
    </dgm:pt>
    <dgm:pt modelId="{CE5BEA5A-E62F-4409-8522-39C111A840A7}">
      <dgm:prSet/>
      <dgm:spPr/>
      <dgm:t>
        <a:bodyPr/>
        <a:lstStyle/>
        <a:p>
          <a:r>
            <a:rPr lang="en-US"/>
            <a:t>Centralized kingdom</a:t>
          </a:r>
        </a:p>
      </dgm:t>
    </dgm:pt>
    <dgm:pt modelId="{1C238B01-202E-40B4-9A7D-9B820E519910}" type="parTrans" cxnId="{FB80FF89-874F-425C-8DC9-1C6BB25D6BE8}">
      <dgm:prSet/>
      <dgm:spPr/>
      <dgm:t>
        <a:bodyPr/>
        <a:lstStyle/>
        <a:p>
          <a:endParaRPr lang="en-US"/>
        </a:p>
      </dgm:t>
    </dgm:pt>
    <dgm:pt modelId="{D1975CE0-1075-406A-86D8-00BF6A227953}" type="sibTrans" cxnId="{FB80FF89-874F-425C-8DC9-1C6BB25D6BE8}">
      <dgm:prSet/>
      <dgm:spPr/>
      <dgm:t>
        <a:bodyPr/>
        <a:lstStyle/>
        <a:p>
          <a:endParaRPr lang="en-US"/>
        </a:p>
      </dgm:t>
    </dgm:pt>
    <dgm:pt modelId="{F00B6C29-E9F0-4F17-B87C-95F25836739F}">
      <dgm:prSet/>
      <dgm:spPr/>
      <dgm:t>
        <a:bodyPr/>
        <a:lstStyle/>
        <a:p>
          <a:r>
            <a:rPr lang="en-US"/>
            <a:t>Economic strength</a:t>
          </a:r>
        </a:p>
      </dgm:t>
    </dgm:pt>
    <dgm:pt modelId="{D8FD4F85-EE74-49A6-8FD5-45307E776F82}" type="parTrans" cxnId="{4457690B-8BF7-4105-B319-5CD7D316025F}">
      <dgm:prSet/>
      <dgm:spPr/>
      <dgm:t>
        <a:bodyPr/>
        <a:lstStyle/>
        <a:p>
          <a:endParaRPr lang="en-US"/>
        </a:p>
      </dgm:t>
    </dgm:pt>
    <dgm:pt modelId="{6A30D14B-1C66-4F04-B247-036D4AEF15EA}" type="sibTrans" cxnId="{4457690B-8BF7-4105-B319-5CD7D316025F}">
      <dgm:prSet/>
      <dgm:spPr/>
      <dgm:t>
        <a:bodyPr/>
        <a:lstStyle/>
        <a:p>
          <a:endParaRPr lang="en-US"/>
        </a:p>
      </dgm:t>
    </dgm:pt>
    <dgm:pt modelId="{80F80725-E4AE-493E-ACDE-05E8F8FB1562}">
      <dgm:prSet/>
      <dgm:spPr/>
      <dgm:t>
        <a:bodyPr/>
        <a:lstStyle/>
        <a:p>
          <a:r>
            <a:rPr lang="en-US" dirty="0"/>
            <a:t>Plural society</a:t>
          </a:r>
        </a:p>
      </dgm:t>
    </dgm:pt>
    <dgm:pt modelId="{563337C1-4120-40DC-B06E-50599926E69D}" type="parTrans" cxnId="{E794D159-FC33-4DDA-ADDB-F9801CF52FA9}">
      <dgm:prSet/>
      <dgm:spPr/>
      <dgm:t>
        <a:bodyPr/>
        <a:lstStyle/>
        <a:p>
          <a:endParaRPr lang="en-US"/>
        </a:p>
      </dgm:t>
    </dgm:pt>
    <dgm:pt modelId="{BCE9AA7D-D7B1-43D4-B22D-7D0C3260E5A6}" type="sibTrans" cxnId="{E794D159-FC33-4DDA-ADDB-F9801CF52FA9}">
      <dgm:prSet/>
      <dgm:spPr/>
      <dgm:t>
        <a:bodyPr/>
        <a:lstStyle/>
        <a:p>
          <a:endParaRPr lang="en-US"/>
        </a:p>
      </dgm:t>
    </dgm:pt>
    <dgm:pt modelId="{5B6470D8-D154-1543-8482-9B0DA2E28786}" type="pres">
      <dgm:prSet presAssocID="{15429C27-58BD-4143-A52C-92E8DDB37E3B}" presName="linear" presStyleCnt="0">
        <dgm:presLayoutVars>
          <dgm:animLvl val="lvl"/>
          <dgm:resizeHandles val="exact"/>
        </dgm:presLayoutVars>
      </dgm:prSet>
      <dgm:spPr/>
    </dgm:pt>
    <dgm:pt modelId="{EC3351B4-D710-3241-B05D-5C483EE379ED}" type="pres">
      <dgm:prSet presAssocID="{5B3955F8-DE87-4445-B50B-CBB4A1948EC9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AE6632E5-CDD2-7942-A54E-B2BC36C49C1F}" type="pres">
      <dgm:prSet presAssocID="{5B3955F8-DE87-4445-B50B-CBB4A1948EC9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4457690B-8BF7-4105-B319-5CD7D316025F}" srcId="{5B3955F8-DE87-4445-B50B-CBB4A1948EC9}" destId="{F00B6C29-E9F0-4F17-B87C-95F25836739F}" srcOrd="1" destOrd="0" parTransId="{D8FD4F85-EE74-49A6-8FD5-45307E776F82}" sibTransId="{6A30D14B-1C66-4F04-B247-036D4AEF15EA}"/>
    <dgm:cxn modelId="{CABBD036-1E8F-C642-8C98-F1201E7ADA60}" type="presOf" srcId="{5B3955F8-DE87-4445-B50B-CBB4A1948EC9}" destId="{EC3351B4-D710-3241-B05D-5C483EE379ED}" srcOrd="0" destOrd="0" presId="urn:microsoft.com/office/officeart/2005/8/layout/vList2"/>
    <dgm:cxn modelId="{C2C68C37-67AA-3A43-9179-D2E6E759224C}" type="presOf" srcId="{80F80725-E4AE-493E-ACDE-05E8F8FB1562}" destId="{AE6632E5-CDD2-7942-A54E-B2BC36C49C1F}" srcOrd="0" destOrd="2" presId="urn:microsoft.com/office/officeart/2005/8/layout/vList2"/>
    <dgm:cxn modelId="{A18DF050-803C-154B-A075-17971E6A4960}" type="presOf" srcId="{CE5BEA5A-E62F-4409-8522-39C111A840A7}" destId="{AE6632E5-CDD2-7942-A54E-B2BC36C49C1F}" srcOrd="0" destOrd="0" presId="urn:microsoft.com/office/officeart/2005/8/layout/vList2"/>
    <dgm:cxn modelId="{E794D159-FC33-4DDA-ADDB-F9801CF52FA9}" srcId="{5B3955F8-DE87-4445-B50B-CBB4A1948EC9}" destId="{80F80725-E4AE-493E-ACDE-05E8F8FB1562}" srcOrd="2" destOrd="0" parTransId="{563337C1-4120-40DC-B06E-50599926E69D}" sibTransId="{BCE9AA7D-D7B1-43D4-B22D-7D0C3260E5A6}"/>
    <dgm:cxn modelId="{FB80FF89-874F-425C-8DC9-1C6BB25D6BE8}" srcId="{5B3955F8-DE87-4445-B50B-CBB4A1948EC9}" destId="{CE5BEA5A-E62F-4409-8522-39C111A840A7}" srcOrd="0" destOrd="0" parTransId="{1C238B01-202E-40B4-9A7D-9B820E519910}" sibTransId="{D1975CE0-1075-406A-86D8-00BF6A227953}"/>
    <dgm:cxn modelId="{CF1727D7-4196-1C4A-964C-F12A9E391C2A}" type="presOf" srcId="{F00B6C29-E9F0-4F17-B87C-95F25836739F}" destId="{AE6632E5-CDD2-7942-A54E-B2BC36C49C1F}" srcOrd="0" destOrd="1" presId="urn:microsoft.com/office/officeart/2005/8/layout/vList2"/>
    <dgm:cxn modelId="{D63F59DC-9CAE-9F44-9043-C7521368A706}" type="presOf" srcId="{15429C27-58BD-4143-A52C-92E8DDB37E3B}" destId="{5B6470D8-D154-1543-8482-9B0DA2E28786}" srcOrd="0" destOrd="0" presId="urn:microsoft.com/office/officeart/2005/8/layout/vList2"/>
    <dgm:cxn modelId="{B02C42E4-40D6-48B7-9924-4B58BFB8C65B}" srcId="{15429C27-58BD-4143-A52C-92E8DDB37E3B}" destId="{5B3955F8-DE87-4445-B50B-CBB4A1948EC9}" srcOrd="0" destOrd="0" parTransId="{69D65ACD-F8AF-422D-B904-5C2CDB6BCED0}" sibTransId="{E540AFB9-28B3-48B2-9DB6-B8FACABAB53D}"/>
    <dgm:cxn modelId="{6E01E4BE-847F-F64E-B549-4B9872725BF5}" type="presParOf" srcId="{5B6470D8-D154-1543-8482-9B0DA2E28786}" destId="{EC3351B4-D710-3241-B05D-5C483EE379ED}" srcOrd="0" destOrd="0" presId="urn:microsoft.com/office/officeart/2005/8/layout/vList2"/>
    <dgm:cxn modelId="{5617C410-C095-7745-B3D6-D3A9689F8677}" type="presParOf" srcId="{5B6470D8-D154-1543-8482-9B0DA2E28786}" destId="{AE6632E5-CDD2-7942-A54E-B2BC36C49C1F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3351B4-D710-3241-B05D-5C483EE379ED}">
      <dsp:nvSpPr>
        <dsp:cNvPr id="0" name=""/>
        <dsp:cNvSpPr/>
      </dsp:nvSpPr>
      <dsp:spPr>
        <a:xfrm>
          <a:off x="0" y="21181"/>
          <a:ext cx="6002110" cy="18298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b="1" kern="1200" dirty="0"/>
            <a:t>Successes of the Umayyad Caliphate</a:t>
          </a:r>
          <a:endParaRPr lang="en-US" sz="4600" kern="1200" dirty="0"/>
        </a:p>
      </dsp:txBody>
      <dsp:txXfrm>
        <a:off x="89327" y="110508"/>
        <a:ext cx="5823456" cy="1651226"/>
      </dsp:txXfrm>
    </dsp:sp>
    <dsp:sp modelId="{AE6632E5-CDD2-7942-A54E-B2BC36C49C1F}">
      <dsp:nvSpPr>
        <dsp:cNvPr id="0" name=""/>
        <dsp:cNvSpPr/>
      </dsp:nvSpPr>
      <dsp:spPr>
        <a:xfrm>
          <a:off x="0" y="1851062"/>
          <a:ext cx="6002110" cy="18567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67" tIns="58420" rIns="327152" bIns="5842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600" kern="1200"/>
            <a:t>Centralized kingdom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600" kern="1200"/>
            <a:t>Economic strength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600" kern="1200" dirty="0"/>
            <a:t>Plural society</a:t>
          </a:r>
        </a:p>
      </dsp:txBody>
      <dsp:txXfrm>
        <a:off x="0" y="1851062"/>
        <a:ext cx="6002110" cy="18567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8076B-5006-EE49-9E31-564A29A6D7A0}" type="datetimeFigureOut">
              <a:rPr lang="en-US" smtClean="0"/>
              <a:t>5/18/21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30AB8-CA45-344E-8E08-945DD3F89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46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0AB8-CA45-344E-8E08-945DD3F89DB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719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F09C-6FC8-8742-B637-79A412F16E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010618-BAE0-A64B-BFB6-CDA412DA99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B8426-A082-124C-B15A-99843EA69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F1C81-6267-D449-9369-C98E5E1747D6}" type="datetimeFigureOut">
              <a:rPr lang="en-US" smtClean="0"/>
              <a:t>5/17/21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8951B-3DF3-A84E-88DF-15A5C2E28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CC4D6-9F84-9346-992A-54B2878F6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E65DA-FD89-6542-B6F3-1B03DB760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2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8A790-374F-8645-802E-D27000221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603C87-FA9C-F54E-8B7C-DD269F1650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7722-E301-CE40-B215-91B7CBB0A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F1C81-6267-D449-9369-C98E5E1747D6}" type="datetimeFigureOut">
              <a:rPr lang="en-US" smtClean="0"/>
              <a:t>5/17/21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EF9CC-FC07-6940-B138-A99EA8910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9BD58C-5F90-AE44-8595-2BA1DFE8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E65DA-FD89-6542-B6F3-1B03DB760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269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00C44A-9848-3C4A-8081-D391021C05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CF6B6D-2602-4E4F-AB4A-B3496D298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D7F46-A1BD-1541-B3EB-AFE9FDF90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F1C81-6267-D449-9369-C98E5E1747D6}" type="datetimeFigureOut">
              <a:rPr lang="en-US" smtClean="0"/>
              <a:t>5/17/21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A8C01F-16B9-DA4D-B8C6-ED5AFB2ED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D3E05-55E7-4B4B-82FB-95323C79C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E65DA-FD89-6542-B6F3-1B03DB760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58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F84F7-A9C6-3844-8479-CB66DBC6A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E3BC7-E1AB-8C4E-AF4C-EB0DD4509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C07CE-F239-DE48-B16C-346409B8A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F1C81-6267-D449-9369-C98E5E1747D6}" type="datetimeFigureOut">
              <a:rPr lang="en-US" smtClean="0"/>
              <a:t>5/17/21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610EB-9B7D-CB40-9745-FA49ACDAD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4E717-C675-9145-9C57-F1120994F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E65DA-FD89-6542-B6F3-1B03DB760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470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F43A7-4657-3E42-9E81-8A996BEBF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8E4451-5CEC-6443-B43B-39AA707DF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F6074-DE22-414F-9002-A7F0718B1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F1C81-6267-D449-9369-C98E5E1747D6}" type="datetimeFigureOut">
              <a:rPr lang="en-US" smtClean="0"/>
              <a:t>5/17/21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63ADD-0008-6745-869F-035A2C7A6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1B1DB-4181-5147-B056-5E7714E81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E65DA-FD89-6542-B6F3-1B03DB760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81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97660-2856-FC4A-B069-7417D64A5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463CB-F74C-394B-9B87-DAF0CD393F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34CC08-25CC-7144-8329-A56EFE0265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4B5B49-9989-3F40-A337-7FB124897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F1C81-6267-D449-9369-C98E5E1747D6}" type="datetimeFigureOut">
              <a:rPr lang="en-US" smtClean="0"/>
              <a:t>5/17/21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A735A2-31DE-AA4C-A44C-48152EF74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20D481-0B67-3B47-95A1-00388AA1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E65DA-FD89-6542-B6F3-1B03DB760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81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B8071-48BD-514E-B086-DE34B0959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1F3E7-AA92-D542-84E4-D0E4F0A27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9B9C74-AB0A-324D-87E7-EBB1601A8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87BD69-B585-C84D-BB21-014B6035C3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C5156B-BA58-AF4D-A4F2-D47E02BC0F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21A865-2D39-2C4F-BE68-48888CB98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F1C81-6267-D449-9369-C98E5E1747D6}" type="datetimeFigureOut">
              <a:rPr lang="en-US" smtClean="0"/>
              <a:t>5/17/21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9A13D2-7C34-E544-9062-36FB7D7B4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8F5122-0B73-3E48-97A8-EA51B63D7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E65DA-FD89-6542-B6F3-1B03DB760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934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21769-F254-8444-A550-24A72A3C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112905-3D99-4A48-A811-8D0086FED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F1C81-6267-D449-9369-C98E5E1747D6}" type="datetimeFigureOut">
              <a:rPr lang="en-US" smtClean="0"/>
              <a:t>5/17/21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33132E-07FF-1F4F-B149-170F7AB30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F805FE-9E24-6C45-8EFC-774D3D310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E65DA-FD89-6542-B6F3-1B03DB760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58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803A08-2F4C-304B-8F5F-859228C96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F1C81-6267-D449-9369-C98E5E1747D6}" type="datetimeFigureOut">
              <a:rPr lang="en-US" smtClean="0"/>
              <a:t>5/17/21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97D7EF-0D3A-9A4D-AB84-8EA3DB5F6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1E115F-9849-6644-A2C3-985A05BF5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E65DA-FD89-6542-B6F3-1B03DB760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00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F59BD-E19A-4C41-B396-96FFE98F6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C9029-54C4-404E-83D3-77929B57C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00CE09-1B94-5541-986E-655FD9AD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3EFFE2-CAF8-DD47-A68F-6660388ED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F1C81-6267-D449-9369-C98E5E1747D6}" type="datetimeFigureOut">
              <a:rPr lang="en-US" smtClean="0"/>
              <a:t>5/17/21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5C88AD-841D-BF49-A8FD-D6D9788D5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9B4261-D05B-374C-8868-7EDBA15D6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E65DA-FD89-6542-B6F3-1B03DB760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152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79804-AEAE-AA45-8B9B-C05126D75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AE54C1-E51F-6947-BD7F-7F47FDA26D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0D9D54-9416-AE4A-8262-085F85303D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674073-B1E1-3942-9300-27E909BEC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F1C81-6267-D449-9369-C98E5E1747D6}" type="datetimeFigureOut">
              <a:rPr lang="en-US" smtClean="0"/>
              <a:t>5/17/21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08A59-52AA-9A41-BD06-D7CFD5530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38F7B1-3BEE-0542-BEFB-060A9D342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E65DA-FD89-6542-B6F3-1B03DB760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22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559412-3048-264D-8E49-D02DBA9FB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27894-B652-F84A-B97A-BBAD3ED7B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DD40C4-32C7-1E41-BD2A-12709B048B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F1C81-6267-D449-9369-C98E5E1747D6}" type="datetimeFigureOut">
              <a:rPr lang="en-US" smtClean="0"/>
              <a:t>5/17/21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F939-7986-3240-B579-5D0B356C25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61049B-74B4-1346-8C25-B6FFBE2FD2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E65DA-FD89-6542-B6F3-1B03DB760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82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or, indoor, building, arch&#10;&#10;Description automatically generated">
            <a:extLst>
              <a:ext uri="{FF2B5EF4-FFF2-40B4-BE49-F238E27FC236}">
                <a16:creationId xmlns:a16="http://schemas.microsoft.com/office/drawing/2014/main" id="{E16DF236-84C0-0D41-AD30-F3B05BA8C0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26" b="78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2E53EA-2613-9841-9341-34A195E7E4F3}"/>
              </a:ext>
            </a:extLst>
          </p:cNvPr>
          <p:cNvSpPr/>
          <p:nvPr/>
        </p:nvSpPr>
        <p:spPr>
          <a:xfrm>
            <a:off x="2222938" y="2322786"/>
            <a:ext cx="7746124" cy="28272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The Muslim Conquest and the Umayyad Caliphate</a:t>
            </a:r>
          </a:p>
        </p:txBody>
      </p:sp>
    </p:spTree>
    <p:extLst>
      <p:ext uri="{BB962C8B-B14F-4D97-AF65-F5344CB8AC3E}">
        <p14:creationId xmlns:p14="http://schemas.microsoft.com/office/powerpoint/2010/main" val="740989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5764DE21-D2FB-A64E-BC11-3F5E89400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439" y="643466"/>
            <a:ext cx="9731121" cy="5571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B5E221-B49E-2B4D-A193-CDC71D6AE598}"/>
              </a:ext>
            </a:extLst>
          </p:cNvPr>
          <p:cNvSpPr txBox="1"/>
          <p:nvPr/>
        </p:nvSpPr>
        <p:spPr>
          <a:xfrm>
            <a:off x="133903" y="6214533"/>
            <a:ext cx="6155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750 </a:t>
            </a:r>
            <a:r>
              <a:rPr lang="en-US" sz="2800" dirty="0"/>
              <a:t>Umayyads overthrown by Abbasids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253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tatue of a person holding a sword and shield&#10;&#10;Description automatically generated with low confidence">
            <a:extLst>
              <a:ext uri="{FF2B5EF4-FFF2-40B4-BE49-F238E27FC236}">
                <a16:creationId xmlns:a16="http://schemas.microsoft.com/office/drawing/2014/main" id="{A6F90492-CEA1-F444-ACA5-8A68D26B3B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27" r="4832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149626-2E08-3F41-802D-1CBF99F7348B}"/>
              </a:ext>
            </a:extLst>
          </p:cNvPr>
          <p:cNvSpPr txBox="1"/>
          <p:nvPr/>
        </p:nvSpPr>
        <p:spPr>
          <a:xfrm>
            <a:off x="6513788" y="2333297"/>
            <a:ext cx="4840010" cy="3843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/>
              <a:t>Abd al-Rahman I,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Emir of Al-Andalus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Ruled 756-788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Established Umayyad dynasty in Al-Andalus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EDD913-191D-1B42-AE04-C77CA48E75A7}"/>
              </a:ext>
            </a:extLst>
          </p:cNvPr>
          <p:cNvSpPr txBox="1"/>
          <p:nvPr/>
        </p:nvSpPr>
        <p:spPr>
          <a:xfrm>
            <a:off x="4118741" y="6332815"/>
            <a:ext cx="4790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Image: Statue of Abd al-Rahman I at </a:t>
            </a:r>
            <a:r>
              <a:rPr lang="en-US" dirty="0" err="1"/>
              <a:t>Almuñécar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984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altar, old&#10;&#10;Description automatically generated">
            <a:extLst>
              <a:ext uri="{FF2B5EF4-FFF2-40B4-BE49-F238E27FC236}">
                <a16:creationId xmlns:a16="http://schemas.microsoft.com/office/drawing/2014/main" id="{DC09EF7D-4B6B-9441-A157-10676B09EF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409" b="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B8E7A6-C41A-B84D-A5C0-DC8AB956B05E}"/>
              </a:ext>
            </a:extLst>
          </p:cNvPr>
          <p:cNvSpPr txBox="1"/>
          <p:nvPr/>
        </p:nvSpPr>
        <p:spPr>
          <a:xfrm>
            <a:off x="7913575" y="941067"/>
            <a:ext cx="4126025" cy="3742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/>
              <a:t>Abd Al-Rahman III</a:t>
            </a:r>
          </a:p>
          <a:p>
            <a:pPr marL="571500" indent="-571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Grandson of Abd Allah and </a:t>
            </a:r>
            <a:r>
              <a:rPr lang="en-US" sz="3600" dirty="0" err="1"/>
              <a:t>Onneca</a:t>
            </a:r>
            <a:r>
              <a:rPr lang="en-US" sz="3600" dirty="0"/>
              <a:t> (princess of Navarre)</a:t>
            </a:r>
          </a:p>
          <a:p>
            <a:pPr marL="571500" indent="-571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Son of Muhammad and Christian slave-concubine from northern Spain</a:t>
            </a:r>
          </a:p>
          <a:p>
            <a:pPr marL="571500" indent="-571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Ruled 912-961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6F4412-C3C5-804A-AF5C-22287F499B5E}"/>
              </a:ext>
            </a:extLst>
          </p:cNvPr>
          <p:cNvSpPr txBox="1"/>
          <p:nvPr/>
        </p:nvSpPr>
        <p:spPr>
          <a:xfrm>
            <a:off x="6391835" y="6418729"/>
            <a:ext cx="4860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Image: Dionisio </a:t>
            </a:r>
            <a:r>
              <a:rPr lang="en-US" dirty="0" err="1"/>
              <a:t>Baixeras</a:t>
            </a:r>
            <a:r>
              <a:rPr lang="en-US" dirty="0"/>
              <a:t> </a:t>
            </a:r>
            <a:r>
              <a:rPr lang="en-US" dirty="0" err="1"/>
              <a:t>Verdaguer</a:t>
            </a:r>
            <a:r>
              <a:rPr lang="en-US" dirty="0"/>
              <a:t>, 19</a:t>
            </a:r>
            <a:r>
              <a:rPr lang="en-US" baseline="30000" dirty="0"/>
              <a:t>th</a:t>
            </a:r>
            <a:r>
              <a:rPr lang="en-US" dirty="0"/>
              <a:t> century</a:t>
            </a:r>
          </a:p>
        </p:txBody>
      </p:sp>
    </p:spTree>
    <p:extLst>
      <p:ext uri="{BB962C8B-B14F-4D97-AF65-F5344CB8AC3E}">
        <p14:creationId xmlns:p14="http://schemas.microsoft.com/office/powerpoint/2010/main" val="2941208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211116-7BF7-4046-BB28-7F832EABD1CC}"/>
              </a:ext>
            </a:extLst>
          </p:cNvPr>
          <p:cNvSpPr txBox="1"/>
          <p:nvPr/>
        </p:nvSpPr>
        <p:spPr>
          <a:xfrm>
            <a:off x="1210236" y="2635624"/>
            <a:ext cx="17187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Emir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64CEB6-6F11-3F4C-A03F-DD5C72F63A0A}"/>
              </a:ext>
            </a:extLst>
          </p:cNvPr>
          <p:cNvSpPr txBox="1"/>
          <p:nvPr/>
        </p:nvSpPr>
        <p:spPr>
          <a:xfrm>
            <a:off x="1210236" y="3579569"/>
            <a:ext cx="14847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912-929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D2E3E40C-F20E-0E48-B04C-4CD88E39809F}"/>
              </a:ext>
            </a:extLst>
          </p:cNvPr>
          <p:cNvSpPr/>
          <p:nvPr/>
        </p:nvSpPr>
        <p:spPr>
          <a:xfrm>
            <a:off x="4473387" y="2709454"/>
            <a:ext cx="1484701" cy="87011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FDB626-CEB9-6342-B759-38BCF714CE0E}"/>
              </a:ext>
            </a:extLst>
          </p:cNvPr>
          <p:cNvSpPr txBox="1"/>
          <p:nvPr/>
        </p:nvSpPr>
        <p:spPr>
          <a:xfrm>
            <a:off x="7640647" y="2606413"/>
            <a:ext cx="22333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Caliph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08A113-C554-9945-BA28-6FE3AF81CADB}"/>
              </a:ext>
            </a:extLst>
          </p:cNvPr>
          <p:cNvSpPr txBox="1"/>
          <p:nvPr/>
        </p:nvSpPr>
        <p:spPr>
          <a:xfrm>
            <a:off x="8145593" y="3622076"/>
            <a:ext cx="25763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Jan. 16, 929 -&gt;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8EE36F3-C7E9-834F-8D3D-522A75E0315C}"/>
              </a:ext>
            </a:extLst>
          </p:cNvPr>
          <p:cNvCxnSpPr/>
          <p:nvPr/>
        </p:nvCxnSpPr>
        <p:spPr>
          <a:xfrm flipV="1">
            <a:off x="9153852" y="1786089"/>
            <a:ext cx="215153" cy="92336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0CA72C4-1EE0-7A4F-A422-E4CD00FF5A7F}"/>
              </a:ext>
            </a:extLst>
          </p:cNvPr>
          <p:cNvSpPr txBox="1"/>
          <p:nvPr/>
        </p:nvSpPr>
        <p:spPr>
          <a:xfrm>
            <a:off x="6824038" y="662705"/>
            <a:ext cx="52389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Deputy of God’s Messenger</a:t>
            </a:r>
          </a:p>
          <a:p>
            <a:r>
              <a:rPr lang="en-US" sz="3200" dirty="0"/>
              <a:t>Descended from Muhammad</a:t>
            </a:r>
          </a:p>
        </p:txBody>
      </p:sp>
    </p:spTree>
    <p:extLst>
      <p:ext uri="{BB962C8B-B14F-4D97-AF65-F5344CB8AC3E}">
        <p14:creationId xmlns:p14="http://schemas.microsoft.com/office/powerpoint/2010/main" val="292957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6" grpId="0"/>
      <p:bldP spid="7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7F3ED8-35FB-9940-88DB-FB82F83886E2}"/>
              </a:ext>
            </a:extLst>
          </p:cNvPr>
          <p:cNvSpPr txBox="1"/>
          <p:nvPr/>
        </p:nvSpPr>
        <p:spPr>
          <a:xfrm>
            <a:off x="466165" y="304800"/>
            <a:ext cx="94516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Muslim Social Structures in Al-Andalus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AFC6E5-CE50-9B4F-BF27-B2B3363007D8}"/>
              </a:ext>
            </a:extLst>
          </p:cNvPr>
          <p:cNvSpPr/>
          <p:nvPr/>
        </p:nvSpPr>
        <p:spPr>
          <a:xfrm>
            <a:off x="215154" y="487814"/>
            <a:ext cx="251011" cy="403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5C8C33-9836-D644-A76B-89FBFD7A26E3}"/>
              </a:ext>
            </a:extLst>
          </p:cNvPr>
          <p:cNvSpPr txBox="1"/>
          <p:nvPr/>
        </p:nvSpPr>
        <p:spPr>
          <a:xfrm>
            <a:off x="591672" y="1488141"/>
            <a:ext cx="5791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‘Ulama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/>
              <a:t>Qadis (judges) and faqihs (jurists)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/>
              <a:t>Faqihs = interpret the law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/>
              <a:t>Qadis – enforce the law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/>
              <a:t>Sharia law (deals with all aspects of society)</a:t>
            </a:r>
          </a:p>
        </p:txBody>
      </p:sp>
      <p:pic>
        <p:nvPicPr>
          <p:cNvPr id="6" name="Picture 5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C551937C-A855-DF47-9CB1-8FA478307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229" y="1074241"/>
            <a:ext cx="3305707" cy="49815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DB6212-CE5F-134B-9AAE-D3F8D2D96A14}"/>
              </a:ext>
            </a:extLst>
          </p:cNvPr>
          <p:cNvSpPr txBox="1"/>
          <p:nvPr/>
        </p:nvSpPr>
        <p:spPr>
          <a:xfrm>
            <a:off x="6545411" y="6183868"/>
            <a:ext cx="4913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Muslim Faqih and his students (possibly 12</a:t>
            </a:r>
            <a:r>
              <a:rPr lang="en-US" baseline="30000" dirty="0"/>
              <a:t>th</a:t>
            </a:r>
            <a:r>
              <a:rPr lang="en-US" dirty="0"/>
              <a:t> c?)</a:t>
            </a:r>
          </a:p>
        </p:txBody>
      </p:sp>
    </p:spTree>
    <p:extLst>
      <p:ext uri="{BB962C8B-B14F-4D97-AF65-F5344CB8AC3E}">
        <p14:creationId xmlns:p14="http://schemas.microsoft.com/office/powerpoint/2010/main" val="3035066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7F3ED8-35FB-9940-88DB-FB82F83886E2}"/>
              </a:ext>
            </a:extLst>
          </p:cNvPr>
          <p:cNvSpPr txBox="1"/>
          <p:nvPr/>
        </p:nvSpPr>
        <p:spPr>
          <a:xfrm>
            <a:off x="466165" y="304800"/>
            <a:ext cx="94516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Muslim Social Structures in Al-Andalus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AFC6E5-CE50-9B4F-BF27-B2B3363007D8}"/>
              </a:ext>
            </a:extLst>
          </p:cNvPr>
          <p:cNvSpPr/>
          <p:nvPr/>
        </p:nvSpPr>
        <p:spPr>
          <a:xfrm>
            <a:off x="215154" y="487814"/>
            <a:ext cx="251011" cy="403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5C8C33-9836-D644-A76B-89FBFD7A26E3}"/>
              </a:ext>
            </a:extLst>
          </p:cNvPr>
          <p:cNvSpPr txBox="1"/>
          <p:nvPr/>
        </p:nvSpPr>
        <p:spPr>
          <a:xfrm>
            <a:off x="466165" y="1855694"/>
            <a:ext cx="1101776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Marriage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/>
              <a:t>Endogamy (marry within family, esp. cousins)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/>
              <a:t>Exogamy (done for alliances)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/>
              <a:t>Muslim men marry Christian women </a:t>
            </a:r>
          </a:p>
        </p:txBody>
      </p:sp>
    </p:spTree>
    <p:extLst>
      <p:ext uri="{BB962C8B-B14F-4D97-AF65-F5344CB8AC3E}">
        <p14:creationId xmlns:p14="http://schemas.microsoft.com/office/powerpoint/2010/main" val="2378839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tatue of a person&#10;&#10;Description automatically generated with low confidence">
            <a:extLst>
              <a:ext uri="{FF2B5EF4-FFF2-40B4-BE49-F238E27FC236}">
                <a16:creationId xmlns:a16="http://schemas.microsoft.com/office/drawing/2014/main" id="{B9417643-9967-6E4B-ACB4-28422C2A82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62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80A05A-32D0-C442-8734-E5C81F27ACC5}"/>
              </a:ext>
            </a:extLst>
          </p:cNvPr>
          <p:cNvSpPr txBox="1"/>
          <p:nvPr/>
        </p:nvSpPr>
        <p:spPr>
          <a:xfrm>
            <a:off x="264458" y="345424"/>
            <a:ext cx="3822189" cy="6315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/>
              <a:t>Al-Mansur </a:t>
            </a:r>
            <a:r>
              <a:rPr lang="en-US" sz="4000" dirty="0"/>
              <a:t>(r. 976-1009)</a:t>
            </a:r>
          </a:p>
          <a:p>
            <a:pPr marL="5715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Al-Hakam as successor to Abd Al-Rahman (r. 961-976)</a:t>
            </a:r>
          </a:p>
          <a:p>
            <a:pPr marL="5715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Son Hisham II aged 10 in 976</a:t>
            </a:r>
          </a:p>
          <a:p>
            <a:pPr marL="5715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Al-Mansur as First Minister</a:t>
            </a:r>
          </a:p>
        </p:txBody>
      </p:sp>
    </p:spTree>
    <p:extLst>
      <p:ext uri="{BB962C8B-B14F-4D97-AF65-F5344CB8AC3E}">
        <p14:creationId xmlns:p14="http://schemas.microsoft.com/office/powerpoint/2010/main" val="1846835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3F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DEF4B1A4-40D0-8B4F-B4D7-DE31C4B11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824" y="643467"/>
            <a:ext cx="7022352" cy="5571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7C5F9E-648C-924A-910D-EB01B7DC6005}"/>
              </a:ext>
            </a:extLst>
          </p:cNvPr>
          <p:cNvSpPr txBox="1"/>
          <p:nvPr/>
        </p:nvSpPr>
        <p:spPr>
          <a:xfrm>
            <a:off x="7941087" y="3179293"/>
            <a:ext cx="35365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Al-Mansur raids</a:t>
            </a:r>
          </a:p>
          <a:p>
            <a:r>
              <a:rPr lang="en-US" sz="4000" dirty="0"/>
              <a:t>(976-1009)</a:t>
            </a:r>
          </a:p>
        </p:txBody>
      </p:sp>
    </p:spTree>
    <p:extLst>
      <p:ext uri="{BB962C8B-B14F-4D97-AF65-F5344CB8AC3E}">
        <p14:creationId xmlns:p14="http://schemas.microsoft.com/office/powerpoint/2010/main" val="2921614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outdoor, bell, stone&#10;&#10;Description automatically generated">
            <a:extLst>
              <a:ext uri="{FF2B5EF4-FFF2-40B4-BE49-F238E27FC236}">
                <a16:creationId xmlns:a16="http://schemas.microsoft.com/office/drawing/2014/main" id="{98C7370A-74B2-CE4E-A81D-BB65146ADC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251" r="-1" b="-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F4DA09-F518-FF49-AEA4-CF4ECDFB3A5C}"/>
              </a:ext>
            </a:extLst>
          </p:cNvPr>
          <p:cNvSpPr/>
          <p:nvPr/>
        </p:nvSpPr>
        <p:spPr>
          <a:xfrm>
            <a:off x="6886937" y="6146157"/>
            <a:ext cx="5104435" cy="5671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Bells of Church of Compostela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9C9C95-9ECF-5242-B110-DAE92020DF4C}"/>
              </a:ext>
            </a:extLst>
          </p:cNvPr>
          <p:cNvSpPr/>
          <p:nvPr/>
        </p:nvSpPr>
        <p:spPr>
          <a:xfrm>
            <a:off x="367553" y="358588"/>
            <a:ext cx="4007223" cy="941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Son and heir of Al-Mansur: </a:t>
            </a:r>
          </a:p>
          <a:p>
            <a:pPr algn="ctr"/>
            <a:r>
              <a:rPr lang="en-US" sz="2400" b="1" dirty="0"/>
              <a:t>Abd al-Malik (died 1008)</a:t>
            </a:r>
          </a:p>
        </p:txBody>
      </p:sp>
    </p:spTree>
    <p:extLst>
      <p:ext uri="{BB962C8B-B14F-4D97-AF65-F5344CB8AC3E}">
        <p14:creationId xmlns:p14="http://schemas.microsoft.com/office/powerpoint/2010/main" val="9831537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F4B313-2166-43A7-BECC-A54A1095B7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726" r="25726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graphicFrame>
        <p:nvGraphicFramePr>
          <p:cNvPr id="4" name="TextBox 1">
            <a:extLst>
              <a:ext uri="{FF2B5EF4-FFF2-40B4-BE49-F238E27FC236}">
                <a16:creationId xmlns:a16="http://schemas.microsoft.com/office/drawing/2014/main" id="{CF0F0EF7-0CEA-4BA1-94C0-633ABC1584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6385302"/>
              </p:ext>
            </p:extLst>
          </p:nvPr>
        </p:nvGraphicFramePr>
        <p:xfrm>
          <a:off x="836680" y="2405067"/>
          <a:ext cx="6002110" cy="3729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54222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47FDC0B9-0C73-1F4C-AE3B-82C3C72375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02" b="5602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096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86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5938A9FA-27BF-614D-9EAC-9144F5F47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220" y="643467"/>
            <a:ext cx="7151560" cy="5571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FCC112-D0A4-E84A-8040-D795CA7D7DA6}"/>
              </a:ext>
            </a:extLst>
          </p:cNvPr>
          <p:cNvSpPr txBox="1"/>
          <p:nvPr/>
        </p:nvSpPr>
        <p:spPr>
          <a:xfrm>
            <a:off x="602463" y="4644873"/>
            <a:ext cx="19177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Taifa</a:t>
            </a:r>
            <a:endParaRPr lang="en-US" sz="3200" dirty="0"/>
          </a:p>
          <a:p>
            <a:r>
              <a:rPr lang="en-US" sz="3200" dirty="0"/>
              <a:t>Kingdoms</a:t>
            </a:r>
          </a:p>
          <a:p>
            <a:r>
              <a:rPr lang="en-US" sz="3200" dirty="0">
                <a:solidFill>
                  <a:srgbClr val="FF0000"/>
                </a:solidFill>
              </a:rPr>
              <a:t>1031</a:t>
            </a:r>
          </a:p>
        </p:txBody>
      </p:sp>
    </p:spTree>
    <p:extLst>
      <p:ext uri="{BB962C8B-B14F-4D97-AF65-F5344CB8AC3E}">
        <p14:creationId xmlns:p14="http://schemas.microsoft.com/office/powerpoint/2010/main" val="294524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0ABF75-1F5B-2747-BF5A-AA6A10992549}"/>
              </a:ext>
            </a:extLst>
          </p:cNvPr>
          <p:cNvSpPr txBox="1"/>
          <p:nvPr/>
        </p:nvSpPr>
        <p:spPr>
          <a:xfrm>
            <a:off x="557048" y="536027"/>
            <a:ext cx="39901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In today’s class…</a:t>
            </a:r>
          </a:p>
        </p:txBody>
      </p:sp>
      <p:pic>
        <p:nvPicPr>
          <p:cNvPr id="4" name="Graphic 3" descr="Sword with solid fill">
            <a:extLst>
              <a:ext uri="{FF2B5EF4-FFF2-40B4-BE49-F238E27FC236}">
                <a16:creationId xmlns:a16="http://schemas.microsoft.com/office/drawing/2014/main" id="{2B3BCDD8-18B0-D54B-BF3E-68C874A61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7048" y="2737022"/>
            <a:ext cx="914400" cy="914400"/>
          </a:xfrm>
          <a:prstGeom prst="rect">
            <a:avLst/>
          </a:prstGeom>
        </p:spPr>
      </p:pic>
      <p:pic>
        <p:nvPicPr>
          <p:cNvPr id="6" name="Graphic 5" descr="Hourglass 30% outline">
            <a:extLst>
              <a:ext uri="{FF2B5EF4-FFF2-40B4-BE49-F238E27FC236}">
                <a16:creationId xmlns:a16="http://schemas.microsoft.com/office/drawing/2014/main" id="{5654D84C-0B0E-0841-9B75-DB3DDB3793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7048" y="1533267"/>
            <a:ext cx="914400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0C9D72-F58C-5540-9859-5AAEB9EFE642}"/>
              </a:ext>
            </a:extLst>
          </p:cNvPr>
          <p:cNvSpPr txBox="1"/>
          <p:nvPr/>
        </p:nvSpPr>
        <p:spPr>
          <a:xfrm>
            <a:off x="1705232" y="1636524"/>
            <a:ext cx="37417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Timeline </a:t>
            </a:r>
            <a:r>
              <a:rPr lang="en-US" sz="4000" dirty="0">
                <a:solidFill>
                  <a:srgbClr val="FF0000"/>
                </a:solidFill>
              </a:rPr>
              <a:t>711-1031</a:t>
            </a:r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0A5809-658F-1740-9A65-F635E843D5A7}"/>
              </a:ext>
            </a:extLst>
          </p:cNvPr>
          <p:cNvSpPr txBox="1"/>
          <p:nvPr/>
        </p:nvSpPr>
        <p:spPr>
          <a:xfrm>
            <a:off x="1705232" y="2737021"/>
            <a:ext cx="6898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Muslim Invasion and aftermath</a:t>
            </a:r>
          </a:p>
        </p:txBody>
      </p:sp>
      <p:pic>
        <p:nvPicPr>
          <p:cNvPr id="10" name="Graphic 9" descr="Fanous outline">
            <a:extLst>
              <a:ext uri="{FF2B5EF4-FFF2-40B4-BE49-F238E27FC236}">
                <a16:creationId xmlns:a16="http://schemas.microsoft.com/office/drawing/2014/main" id="{9FCC1848-3C2D-1441-8A85-63B29C7879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7048" y="3953134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927DB6-5CCF-ED4B-BE50-03323CB9E40F}"/>
              </a:ext>
            </a:extLst>
          </p:cNvPr>
          <p:cNvSpPr txBox="1"/>
          <p:nvPr/>
        </p:nvSpPr>
        <p:spPr>
          <a:xfrm>
            <a:off x="1705232" y="4056391"/>
            <a:ext cx="62311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Establishment of Al-Andalus</a:t>
            </a:r>
          </a:p>
        </p:txBody>
      </p:sp>
      <p:pic>
        <p:nvPicPr>
          <p:cNvPr id="13" name="Graphic 12" descr="Crown outline">
            <a:extLst>
              <a:ext uri="{FF2B5EF4-FFF2-40B4-BE49-F238E27FC236}">
                <a16:creationId xmlns:a16="http://schemas.microsoft.com/office/drawing/2014/main" id="{69EE9665-620E-9442-9FAB-96C3C2073D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7048" y="5169246"/>
            <a:ext cx="914400" cy="914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2E9045-2EC4-464A-B52C-281D706EBFAC}"/>
              </a:ext>
            </a:extLst>
          </p:cNvPr>
          <p:cNvSpPr txBox="1"/>
          <p:nvPr/>
        </p:nvSpPr>
        <p:spPr>
          <a:xfrm>
            <a:off x="1705232" y="5375760"/>
            <a:ext cx="92640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Abd Al-Rahman III and Umayyad Caliphate</a:t>
            </a:r>
          </a:p>
        </p:txBody>
      </p:sp>
    </p:spTree>
    <p:extLst>
      <p:ext uri="{BB962C8B-B14F-4D97-AF65-F5344CB8AC3E}">
        <p14:creationId xmlns:p14="http://schemas.microsoft.com/office/powerpoint/2010/main" val="3644085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85686671-D5A5-1543-85B0-1DB8FEB5C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739" y="643467"/>
            <a:ext cx="765852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31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67FB69E-9B31-5949-85BB-125FB641E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667197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2F19AD-2909-1F4A-9304-7007B673EF88}"/>
              </a:ext>
            </a:extLst>
          </p:cNvPr>
          <p:cNvSpPr txBox="1"/>
          <p:nvPr/>
        </p:nvSpPr>
        <p:spPr>
          <a:xfrm>
            <a:off x="6729021" y="477956"/>
            <a:ext cx="43296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Map Legend:</a:t>
            </a:r>
          </a:p>
          <a:p>
            <a:r>
              <a:rPr lang="en-US" sz="3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Treaty of Submission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B3D643-4BA6-5948-A948-25D3AEF88961}"/>
              </a:ext>
            </a:extLst>
          </p:cNvPr>
          <p:cNvSpPr txBox="1"/>
          <p:nvPr/>
        </p:nvSpPr>
        <p:spPr>
          <a:xfrm>
            <a:off x="6729021" y="1802183"/>
            <a:ext cx="2593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Capitulation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85A7BE-8490-1143-B071-83091302F6DA}"/>
              </a:ext>
            </a:extLst>
          </p:cNvPr>
          <p:cNvSpPr txBox="1"/>
          <p:nvPr/>
        </p:nvSpPr>
        <p:spPr>
          <a:xfrm>
            <a:off x="6671978" y="2580672"/>
            <a:ext cx="3725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D883FF"/>
                </a:solidFill>
              </a:rPr>
              <a:t>Byzantine Control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7B5B96-3623-384E-85B3-8F9500249522}"/>
              </a:ext>
            </a:extLst>
          </p:cNvPr>
          <p:cNvSpPr txBox="1"/>
          <p:nvPr/>
        </p:nvSpPr>
        <p:spPr>
          <a:xfrm>
            <a:off x="6671978" y="3359161"/>
            <a:ext cx="42562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</a:rPr>
              <a:t>Remaining Christian </a:t>
            </a:r>
          </a:p>
          <a:p>
            <a:r>
              <a:rPr lang="en-US" sz="3600" b="1" dirty="0">
                <a:solidFill>
                  <a:srgbClr val="92D050"/>
                </a:solidFill>
              </a:rPr>
              <a:t>Territory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8B8734-8D93-1A4D-B33C-925CEB119173}"/>
              </a:ext>
            </a:extLst>
          </p:cNvPr>
          <p:cNvSpPr txBox="1"/>
          <p:nvPr/>
        </p:nvSpPr>
        <p:spPr>
          <a:xfrm>
            <a:off x="8266670" y="4741496"/>
            <a:ext cx="382188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Invasions led by:</a:t>
            </a:r>
          </a:p>
          <a:p>
            <a:r>
              <a:rPr lang="en-US" sz="4000" b="1" dirty="0"/>
              <a:t>Musa ibn </a:t>
            </a:r>
            <a:r>
              <a:rPr lang="en-US" sz="4000" b="1" dirty="0" err="1"/>
              <a:t>Nusayr</a:t>
            </a:r>
            <a:endParaRPr lang="en-US" sz="4000" b="1" dirty="0"/>
          </a:p>
          <a:p>
            <a:r>
              <a:rPr lang="en-US" sz="4000" b="1" dirty="0"/>
              <a:t>Tariq ibn Ziyad</a:t>
            </a:r>
          </a:p>
        </p:txBody>
      </p:sp>
    </p:spTree>
    <p:extLst>
      <p:ext uri="{BB962C8B-B14F-4D97-AF65-F5344CB8AC3E}">
        <p14:creationId xmlns:p14="http://schemas.microsoft.com/office/powerpoint/2010/main" val="223162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54CA06-A67A-4149-A5B1-DB34CE99029B}"/>
              </a:ext>
            </a:extLst>
          </p:cNvPr>
          <p:cNvSpPr txBox="1"/>
          <p:nvPr/>
        </p:nvSpPr>
        <p:spPr>
          <a:xfrm>
            <a:off x="371094" y="1161288"/>
            <a:ext cx="3438144" cy="1239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Legends of the Fall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5F6D3A-2A78-0146-B48D-994AE4D9D325}"/>
              </a:ext>
            </a:extLst>
          </p:cNvPr>
          <p:cNvSpPr txBox="1"/>
          <p:nvPr/>
        </p:nvSpPr>
        <p:spPr>
          <a:xfrm>
            <a:off x="371094" y="2718054"/>
            <a:ext cx="343890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u="sng" dirty="0"/>
              <a:t>Legend One</a:t>
            </a:r>
            <a:r>
              <a:rPr lang="en-US" sz="3600" dirty="0"/>
              <a:t>: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/>
              <a:t>The sons of </a:t>
            </a:r>
            <a:r>
              <a:rPr lang="en-US" sz="3600" dirty="0" err="1"/>
              <a:t>Witiza</a:t>
            </a:r>
            <a:endParaRPr lang="en-US" sz="36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u="sng" dirty="0"/>
              <a:t>Problems</a:t>
            </a:r>
            <a:r>
              <a:rPr lang="en-US" sz="3600" dirty="0"/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/>
              <a:t>Dating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292BED1-005E-C646-81E4-D53CFB6D3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90903" y="841248"/>
            <a:ext cx="6742569" cy="52760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BC307AA-7CD1-2B48-A036-34CD9E4FBF43}"/>
              </a:ext>
            </a:extLst>
          </p:cNvPr>
          <p:cNvSpPr/>
          <p:nvPr/>
        </p:nvSpPr>
        <p:spPr>
          <a:xfrm>
            <a:off x="11566281" y="428083"/>
            <a:ext cx="197708" cy="4695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33CB36-1FC3-A64F-890F-06C7DBD48B45}"/>
              </a:ext>
            </a:extLst>
          </p:cNvPr>
          <p:cNvSpPr/>
          <p:nvPr/>
        </p:nvSpPr>
        <p:spPr>
          <a:xfrm>
            <a:off x="6589986" y="3983421"/>
            <a:ext cx="2133600" cy="693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Ruderic</a:t>
            </a:r>
            <a:endParaRPr lang="en-US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A25EB2-A8B3-B448-8181-E5A8E42FF96C}"/>
              </a:ext>
            </a:extLst>
          </p:cNvPr>
          <p:cNvSpPr/>
          <p:nvPr/>
        </p:nvSpPr>
        <p:spPr>
          <a:xfrm>
            <a:off x="9279286" y="2564524"/>
            <a:ext cx="2385849" cy="5564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Achila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7955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54CA06-A67A-4149-A5B1-DB34CE99029B}"/>
              </a:ext>
            </a:extLst>
          </p:cNvPr>
          <p:cNvSpPr txBox="1"/>
          <p:nvPr/>
        </p:nvSpPr>
        <p:spPr>
          <a:xfrm>
            <a:off x="371094" y="1161288"/>
            <a:ext cx="3438144" cy="1239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Legends of the Fall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5F6D3A-2A78-0146-B48D-994AE4D9D325}"/>
              </a:ext>
            </a:extLst>
          </p:cNvPr>
          <p:cNvSpPr txBox="1"/>
          <p:nvPr/>
        </p:nvSpPr>
        <p:spPr>
          <a:xfrm>
            <a:off x="371094" y="2718054"/>
            <a:ext cx="343890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u="sng" dirty="0"/>
              <a:t>Legend Two</a:t>
            </a:r>
            <a:r>
              <a:rPr lang="en-US" sz="3600" dirty="0"/>
              <a:t>: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 err="1"/>
              <a:t>Pelayo</a:t>
            </a:r>
            <a:r>
              <a:rPr lang="en-US" sz="3600" dirty="0"/>
              <a:t> and the Christian Defense in the North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i="1" dirty="0"/>
              <a:t>Chronicle of Alfonso III</a:t>
            </a:r>
            <a:r>
              <a:rPr lang="en-US" sz="3600" dirty="0"/>
              <a:t> (880s)</a:t>
            </a:r>
            <a:endParaRPr lang="en-US" sz="3600" i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C307AA-7CD1-2B48-A036-34CD9E4FBF43}"/>
              </a:ext>
            </a:extLst>
          </p:cNvPr>
          <p:cNvSpPr/>
          <p:nvPr/>
        </p:nvSpPr>
        <p:spPr>
          <a:xfrm>
            <a:off x="11566281" y="428083"/>
            <a:ext cx="197708" cy="4695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ainting of a person holding a cross&#10;&#10;Description automatically generated with medium confidence">
            <a:extLst>
              <a:ext uri="{FF2B5EF4-FFF2-40B4-BE49-F238E27FC236}">
                <a16:creationId xmlns:a16="http://schemas.microsoft.com/office/drawing/2014/main" id="{7EC2C348-45DE-374D-8938-8F6ECCF65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7619" y="0"/>
            <a:ext cx="4311805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5E39C82-46D5-E743-BFE6-8CF3CF02351B}"/>
              </a:ext>
            </a:extLst>
          </p:cNvPr>
          <p:cNvSpPr txBox="1"/>
          <p:nvPr/>
        </p:nvSpPr>
        <p:spPr>
          <a:xfrm>
            <a:off x="2563248" y="6462879"/>
            <a:ext cx="321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Image: Luis de </a:t>
            </a:r>
            <a:r>
              <a:rPr lang="en-US" dirty="0" err="1"/>
              <a:t>Madrazo</a:t>
            </a:r>
            <a:r>
              <a:rPr lang="en-US" dirty="0"/>
              <a:t>, 19</a:t>
            </a:r>
            <a:r>
              <a:rPr lang="en-US" baseline="30000" dirty="0"/>
              <a:t>th</a:t>
            </a:r>
            <a:r>
              <a:rPr lang="en-US" dirty="0"/>
              <a:t> c. </a:t>
            </a:r>
          </a:p>
        </p:txBody>
      </p:sp>
      <p:sp>
        <p:nvSpPr>
          <p:cNvPr id="15" name="Cloud Callout 14">
            <a:extLst>
              <a:ext uri="{FF2B5EF4-FFF2-40B4-BE49-F238E27FC236}">
                <a16:creationId xmlns:a16="http://schemas.microsoft.com/office/drawing/2014/main" id="{D7E2FE93-140B-5646-92E1-7BB46995907C}"/>
              </a:ext>
            </a:extLst>
          </p:cNvPr>
          <p:cNvSpPr/>
          <p:nvPr/>
        </p:nvSpPr>
        <p:spPr>
          <a:xfrm>
            <a:off x="6866208" y="3321878"/>
            <a:ext cx="5213131" cy="260343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“Christ is our hope that through this little mountain…the well-being of Spain and the army of the Gothic people will be restored.”</a:t>
            </a:r>
          </a:p>
        </p:txBody>
      </p:sp>
    </p:spTree>
    <p:extLst>
      <p:ext uri="{BB962C8B-B14F-4D97-AF65-F5344CB8AC3E}">
        <p14:creationId xmlns:p14="http://schemas.microsoft.com/office/powerpoint/2010/main" val="128020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54CA06-A67A-4149-A5B1-DB34CE99029B}"/>
              </a:ext>
            </a:extLst>
          </p:cNvPr>
          <p:cNvSpPr txBox="1"/>
          <p:nvPr/>
        </p:nvSpPr>
        <p:spPr>
          <a:xfrm>
            <a:off x="371094" y="1161288"/>
            <a:ext cx="3438144" cy="1239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Legends of the Fall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5F6D3A-2A78-0146-B48D-994AE4D9D325}"/>
              </a:ext>
            </a:extLst>
          </p:cNvPr>
          <p:cNvSpPr txBox="1"/>
          <p:nvPr/>
        </p:nvSpPr>
        <p:spPr>
          <a:xfrm>
            <a:off x="371094" y="2718054"/>
            <a:ext cx="343890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u="sng" dirty="0"/>
              <a:t>Legend Three</a:t>
            </a:r>
            <a:r>
              <a:rPr lang="en-US" sz="3600" dirty="0"/>
              <a:t>: Blame the Jews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C307AA-7CD1-2B48-A036-34CD9E4FBF43}"/>
              </a:ext>
            </a:extLst>
          </p:cNvPr>
          <p:cNvSpPr/>
          <p:nvPr/>
        </p:nvSpPr>
        <p:spPr>
          <a:xfrm>
            <a:off x="11566281" y="428083"/>
            <a:ext cx="197708" cy="4695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4ED97DB7-F2C4-4F4B-9281-F3C48E4132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17" t="5032" r="19982" b="8367"/>
          <a:stretch/>
        </p:blipFill>
        <p:spPr>
          <a:xfrm rot="5400000">
            <a:off x="5892933" y="898398"/>
            <a:ext cx="5333912" cy="47199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7AC6DD-8C99-A14B-B1A0-3EF0CABAB6AC}"/>
              </a:ext>
            </a:extLst>
          </p:cNvPr>
          <p:cNvSpPr txBox="1"/>
          <p:nvPr/>
        </p:nvSpPr>
        <p:spPr>
          <a:xfrm>
            <a:off x="4446529" y="6329082"/>
            <a:ext cx="3610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Image: St. Isidore and a Jew, 10</a:t>
            </a:r>
            <a:r>
              <a:rPr lang="en-US" baseline="30000" dirty="0"/>
              <a:t>th</a:t>
            </a:r>
            <a:r>
              <a:rPr lang="en-US" dirty="0"/>
              <a:t> c. </a:t>
            </a:r>
          </a:p>
        </p:txBody>
      </p:sp>
    </p:spTree>
    <p:extLst>
      <p:ext uri="{BB962C8B-B14F-4D97-AF65-F5344CB8AC3E}">
        <p14:creationId xmlns:p14="http://schemas.microsoft.com/office/powerpoint/2010/main" val="1690881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3ECCA4-0499-D141-BF24-2F3FD20A802C}"/>
              </a:ext>
            </a:extLst>
          </p:cNvPr>
          <p:cNvSpPr txBox="1"/>
          <p:nvPr/>
        </p:nvSpPr>
        <p:spPr>
          <a:xfrm>
            <a:off x="466165" y="412539"/>
            <a:ext cx="7460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Christians and Jews in Al-Andalus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C6DBF4-3B50-5B48-A313-C4E4882FEB29}"/>
              </a:ext>
            </a:extLst>
          </p:cNvPr>
          <p:cNvSpPr/>
          <p:nvPr/>
        </p:nvSpPr>
        <p:spPr>
          <a:xfrm>
            <a:off x="277906" y="546847"/>
            <a:ext cx="188259" cy="4392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47A034-3A3E-E645-9996-4C703ABC9E32}"/>
              </a:ext>
            </a:extLst>
          </p:cNvPr>
          <p:cNvSpPr txBox="1"/>
          <p:nvPr/>
        </p:nvSpPr>
        <p:spPr>
          <a:xfrm>
            <a:off x="618565" y="1801906"/>
            <a:ext cx="1073075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D	</a:t>
            </a:r>
            <a:r>
              <a:rPr lang="en-US" sz="4000" dirty="0" err="1"/>
              <a:t>himmis</a:t>
            </a:r>
            <a:r>
              <a:rPr lang="en-US" sz="4000" dirty="0"/>
              <a:t> “Peoples of the Book”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/>
              <a:t>Freedom of religion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/>
              <a:t>Live according to own laws (</a:t>
            </a:r>
            <a:r>
              <a:rPr lang="en-US" sz="4000" i="1" dirty="0"/>
              <a:t>Liber </a:t>
            </a:r>
            <a:r>
              <a:rPr lang="en-US" sz="4000" i="1" dirty="0" err="1"/>
              <a:t>Judiciorum</a:t>
            </a:r>
            <a:r>
              <a:rPr lang="en-US" sz="4000" dirty="0"/>
              <a:t> for Christians; </a:t>
            </a:r>
            <a:r>
              <a:rPr lang="en-US" sz="4000" i="1" dirty="0" err="1"/>
              <a:t>Halakhah</a:t>
            </a:r>
            <a:r>
              <a:rPr lang="en-US" sz="4000" i="1" dirty="0"/>
              <a:t> </a:t>
            </a:r>
            <a:r>
              <a:rPr lang="en-US" sz="4000" dirty="0"/>
              <a:t>for Jews)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/>
              <a:t>Pay poll tax = </a:t>
            </a:r>
            <a:r>
              <a:rPr lang="en-US" sz="4000" i="1" dirty="0"/>
              <a:t>Jizya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18711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2363</TotalTime>
  <Words>396</Words>
  <Application>Microsoft Macintosh PowerPoint</Application>
  <PresentationFormat>Widescreen</PresentationFormat>
  <Paragraphs>82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Candara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Dana Wessell Lightfoot</dc:creator>
  <cp:lastModifiedBy>Dana Wessell Lightfoot</cp:lastModifiedBy>
  <cp:revision>14</cp:revision>
  <dcterms:created xsi:type="dcterms:W3CDTF">2021-05-16T22:27:22Z</dcterms:created>
  <dcterms:modified xsi:type="dcterms:W3CDTF">2021-05-18T19:37:48Z</dcterms:modified>
</cp:coreProperties>
</file>