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0"/>
  </p:normalViewPr>
  <p:slideViewPr>
    <p:cSldViewPr snapToGrid="0" snapToObjects="1">
      <p:cViewPr>
        <p:scale>
          <a:sx n="88" d="100"/>
          <a:sy n="88" d="100"/>
        </p:scale>
        <p:origin x="94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34EA1-B492-314F-9ADD-F2262A414D82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F0D5F2-17C9-CE4D-ACC7-6453B919515A}">
      <dgm:prSet phldrT="[Text]"/>
      <dgm:spPr/>
      <dgm:t>
        <a:bodyPr/>
        <a:lstStyle/>
        <a:p>
          <a:r>
            <a:rPr lang="en-US" dirty="0"/>
            <a:t>Formative Assessment</a:t>
          </a:r>
        </a:p>
      </dgm:t>
    </dgm:pt>
    <dgm:pt modelId="{10BF7BFF-E2D4-0847-A000-00DB316BA265}" type="parTrans" cxnId="{F21319FE-80DF-0D4D-B57F-C2E445A52C44}">
      <dgm:prSet/>
      <dgm:spPr/>
      <dgm:t>
        <a:bodyPr/>
        <a:lstStyle/>
        <a:p>
          <a:endParaRPr lang="en-US"/>
        </a:p>
      </dgm:t>
    </dgm:pt>
    <dgm:pt modelId="{B3B731B8-D89B-6846-954F-E110E3BE52DE}" type="sibTrans" cxnId="{F21319FE-80DF-0D4D-B57F-C2E445A52C44}">
      <dgm:prSet/>
      <dgm:spPr/>
      <dgm:t>
        <a:bodyPr/>
        <a:lstStyle/>
        <a:p>
          <a:endParaRPr lang="en-US"/>
        </a:p>
      </dgm:t>
    </dgm:pt>
    <dgm:pt modelId="{4DB000EA-EE42-F14C-830F-B797A4453233}">
      <dgm:prSet phldrT="[Text]"/>
      <dgm:spPr/>
      <dgm:t>
        <a:bodyPr/>
        <a:lstStyle/>
        <a:p>
          <a:r>
            <a:rPr lang="en-US" dirty="0"/>
            <a:t>Emphasis on feedback</a:t>
          </a:r>
        </a:p>
      </dgm:t>
    </dgm:pt>
    <dgm:pt modelId="{4DDB9AD0-348B-284E-9A0F-F528FB2B075A}" type="parTrans" cxnId="{9F9E0E11-A88E-FC4A-9628-57C9DAC174DE}">
      <dgm:prSet/>
      <dgm:spPr/>
      <dgm:t>
        <a:bodyPr/>
        <a:lstStyle/>
        <a:p>
          <a:endParaRPr lang="en-US"/>
        </a:p>
      </dgm:t>
    </dgm:pt>
    <dgm:pt modelId="{A37369A3-EBA9-4B4C-8DB5-E61D66ECFA3F}" type="sibTrans" cxnId="{9F9E0E11-A88E-FC4A-9628-57C9DAC174DE}">
      <dgm:prSet/>
      <dgm:spPr/>
      <dgm:t>
        <a:bodyPr/>
        <a:lstStyle/>
        <a:p>
          <a:endParaRPr lang="en-US"/>
        </a:p>
      </dgm:t>
    </dgm:pt>
    <dgm:pt modelId="{26BF2405-C77B-AA4E-9E90-D5D6B6F7F77B}">
      <dgm:prSet phldrT="[Text]"/>
      <dgm:spPr/>
      <dgm:t>
        <a:bodyPr/>
        <a:lstStyle/>
        <a:p>
          <a:r>
            <a:rPr lang="en-US" dirty="0"/>
            <a:t>Source Analysis and Proposal</a:t>
          </a:r>
        </a:p>
      </dgm:t>
    </dgm:pt>
    <dgm:pt modelId="{65B5DF06-95C9-AC41-9B7C-AE367422D236}" type="parTrans" cxnId="{F722A85A-0A4A-0A49-9D50-2491D3533C1D}">
      <dgm:prSet/>
      <dgm:spPr/>
      <dgm:t>
        <a:bodyPr/>
        <a:lstStyle/>
        <a:p>
          <a:endParaRPr lang="en-US"/>
        </a:p>
      </dgm:t>
    </dgm:pt>
    <dgm:pt modelId="{1F663AB2-C314-5040-AB41-3018D2C13751}" type="sibTrans" cxnId="{F722A85A-0A4A-0A49-9D50-2491D3533C1D}">
      <dgm:prSet/>
      <dgm:spPr/>
      <dgm:t>
        <a:bodyPr/>
        <a:lstStyle/>
        <a:p>
          <a:endParaRPr lang="en-US"/>
        </a:p>
      </dgm:t>
    </dgm:pt>
    <dgm:pt modelId="{FB0B50D4-3FBC-624B-8586-6345B6E5A529}">
      <dgm:prSet phldrT="[Text]"/>
      <dgm:spPr/>
      <dgm:t>
        <a:bodyPr/>
        <a:lstStyle/>
        <a:p>
          <a:r>
            <a:rPr lang="en-US" dirty="0"/>
            <a:t>Summative Assessment</a:t>
          </a:r>
        </a:p>
      </dgm:t>
    </dgm:pt>
    <dgm:pt modelId="{4F5C9295-D9DA-374A-99F1-C15137112A90}" type="parTrans" cxnId="{E83A4714-5630-9149-A36F-70074235A0AD}">
      <dgm:prSet/>
      <dgm:spPr/>
      <dgm:t>
        <a:bodyPr/>
        <a:lstStyle/>
        <a:p>
          <a:endParaRPr lang="en-US"/>
        </a:p>
      </dgm:t>
    </dgm:pt>
    <dgm:pt modelId="{A3B8451B-75A5-954E-9D17-1881FE8B146B}" type="sibTrans" cxnId="{E83A4714-5630-9149-A36F-70074235A0AD}">
      <dgm:prSet/>
      <dgm:spPr/>
      <dgm:t>
        <a:bodyPr/>
        <a:lstStyle/>
        <a:p>
          <a:endParaRPr lang="en-US"/>
        </a:p>
      </dgm:t>
    </dgm:pt>
    <dgm:pt modelId="{084857C1-9061-C045-B907-FB1E206F93A6}">
      <dgm:prSet phldrT="[Text]"/>
      <dgm:spPr/>
      <dgm:t>
        <a:bodyPr/>
        <a:lstStyle/>
        <a:p>
          <a:r>
            <a:rPr lang="en-US" dirty="0"/>
            <a:t>Graded</a:t>
          </a:r>
        </a:p>
      </dgm:t>
    </dgm:pt>
    <dgm:pt modelId="{84E55EE0-7BB9-EA42-87DA-DF30E561DE8B}" type="parTrans" cxnId="{A5ABF7CD-7F15-8F41-9140-211F49DB6D53}">
      <dgm:prSet/>
      <dgm:spPr/>
      <dgm:t>
        <a:bodyPr/>
        <a:lstStyle/>
        <a:p>
          <a:endParaRPr lang="en-US"/>
        </a:p>
      </dgm:t>
    </dgm:pt>
    <dgm:pt modelId="{D65A5D94-D4AD-F34E-9142-E54F0B847B7E}" type="sibTrans" cxnId="{A5ABF7CD-7F15-8F41-9140-211F49DB6D53}">
      <dgm:prSet/>
      <dgm:spPr/>
      <dgm:t>
        <a:bodyPr/>
        <a:lstStyle/>
        <a:p>
          <a:endParaRPr lang="en-US"/>
        </a:p>
      </dgm:t>
    </dgm:pt>
    <dgm:pt modelId="{1ED52B18-8795-9B49-BA45-C3159FF14ED8}">
      <dgm:prSet phldrT="[Text]"/>
      <dgm:spPr/>
      <dgm:t>
        <a:bodyPr/>
        <a:lstStyle/>
        <a:p>
          <a:r>
            <a:rPr lang="en-US" dirty="0"/>
            <a:t>Based on final project (but take into account other steps)</a:t>
          </a:r>
        </a:p>
      </dgm:t>
    </dgm:pt>
    <dgm:pt modelId="{1D0760B2-9DFB-5B4B-8CB3-DB17EDFD1315}" type="parTrans" cxnId="{7501928A-D173-D14A-B7A7-A238D5D519BF}">
      <dgm:prSet/>
      <dgm:spPr/>
      <dgm:t>
        <a:bodyPr/>
        <a:lstStyle/>
        <a:p>
          <a:endParaRPr lang="en-US"/>
        </a:p>
      </dgm:t>
    </dgm:pt>
    <dgm:pt modelId="{3E48A459-FD8A-1E49-868C-D51C01E13F41}" type="sibTrans" cxnId="{7501928A-D173-D14A-B7A7-A238D5D519BF}">
      <dgm:prSet/>
      <dgm:spPr/>
      <dgm:t>
        <a:bodyPr/>
        <a:lstStyle/>
        <a:p>
          <a:endParaRPr lang="en-US"/>
        </a:p>
      </dgm:t>
    </dgm:pt>
    <dgm:pt modelId="{01FB74A7-029F-2F4D-996E-04029647AF4B}">
      <dgm:prSet phldrT="[Text]"/>
      <dgm:spPr/>
      <dgm:t>
        <a:bodyPr/>
        <a:lstStyle/>
        <a:p>
          <a:r>
            <a:rPr lang="en-US" dirty="0"/>
            <a:t>Structured Self-Assessment</a:t>
          </a:r>
        </a:p>
      </dgm:t>
    </dgm:pt>
    <dgm:pt modelId="{6BDBF171-87DA-DE4E-9E9F-B959223FC681}" type="parTrans" cxnId="{A9832BD6-EDCF-2540-A85A-A86888FD00B9}">
      <dgm:prSet/>
      <dgm:spPr/>
      <dgm:t>
        <a:bodyPr/>
        <a:lstStyle/>
        <a:p>
          <a:endParaRPr lang="en-US"/>
        </a:p>
      </dgm:t>
    </dgm:pt>
    <dgm:pt modelId="{962A9145-BD0F-644A-8A27-29723F381F08}" type="sibTrans" cxnId="{A9832BD6-EDCF-2540-A85A-A86888FD00B9}">
      <dgm:prSet/>
      <dgm:spPr/>
      <dgm:t>
        <a:bodyPr/>
        <a:lstStyle/>
        <a:p>
          <a:endParaRPr lang="en-US"/>
        </a:p>
      </dgm:t>
    </dgm:pt>
    <dgm:pt modelId="{10B2BE4E-9937-1340-9511-ECC062D08CF9}">
      <dgm:prSet phldrT="[Text]"/>
      <dgm:spPr/>
      <dgm:t>
        <a:bodyPr/>
        <a:lstStyle/>
        <a:p>
          <a:r>
            <a:rPr lang="en-US" dirty="0"/>
            <a:t>Focus on strengths, growth, and achievement</a:t>
          </a:r>
        </a:p>
      </dgm:t>
    </dgm:pt>
    <dgm:pt modelId="{3C78CBA3-1508-AA45-93EE-DDA25D956217}" type="parTrans" cxnId="{2D389246-8EC1-F24A-864F-387C1EC3D9C9}">
      <dgm:prSet/>
      <dgm:spPr/>
      <dgm:t>
        <a:bodyPr/>
        <a:lstStyle/>
        <a:p>
          <a:endParaRPr lang="en-US"/>
        </a:p>
      </dgm:t>
    </dgm:pt>
    <dgm:pt modelId="{0FC80F01-2AC6-B244-B7F8-0A5F0CB216EC}" type="sibTrans" cxnId="{2D389246-8EC1-F24A-864F-387C1EC3D9C9}">
      <dgm:prSet/>
      <dgm:spPr/>
      <dgm:t>
        <a:bodyPr/>
        <a:lstStyle/>
        <a:p>
          <a:endParaRPr lang="en-US"/>
        </a:p>
      </dgm:t>
    </dgm:pt>
    <dgm:pt modelId="{8BAB2C14-FDD3-A04A-8585-FB51F7262C9D}">
      <dgm:prSet phldrT="[Text]"/>
      <dgm:spPr/>
      <dgm:t>
        <a:bodyPr/>
        <a:lstStyle/>
        <a:p>
          <a:r>
            <a:rPr lang="en-US" dirty="0"/>
            <a:t>Structured Self-assessment</a:t>
          </a:r>
        </a:p>
      </dgm:t>
    </dgm:pt>
    <dgm:pt modelId="{CB5CE1C0-9167-754A-B105-C5BB51CFBF8B}" type="parTrans" cxnId="{73505904-E2E9-5B49-8266-61A202A9264D}">
      <dgm:prSet/>
      <dgm:spPr/>
      <dgm:t>
        <a:bodyPr/>
        <a:lstStyle/>
        <a:p>
          <a:endParaRPr lang="en-US"/>
        </a:p>
      </dgm:t>
    </dgm:pt>
    <dgm:pt modelId="{A4F88359-00A3-AF41-845F-98D581F5539B}" type="sibTrans" cxnId="{73505904-E2E9-5B49-8266-61A202A9264D}">
      <dgm:prSet/>
      <dgm:spPr/>
      <dgm:t>
        <a:bodyPr/>
        <a:lstStyle/>
        <a:p>
          <a:endParaRPr lang="en-US"/>
        </a:p>
      </dgm:t>
    </dgm:pt>
    <dgm:pt modelId="{376B71E3-FBBC-674D-B440-D8687A939D8D}" type="pres">
      <dgm:prSet presAssocID="{BBB34EA1-B492-314F-9ADD-F2262A414D82}" presName="Name0" presStyleCnt="0">
        <dgm:presLayoutVars>
          <dgm:dir/>
          <dgm:animLvl val="lvl"/>
          <dgm:resizeHandles/>
        </dgm:presLayoutVars>
      </dgm:prSet>
      <dgm:spPr/>
    </dgm:pt>
    <dgm:pt modelId="{D4EF5510-E3BE-C248-B5C0-BADB10569C8D}" type="pres">
      <dgm:prSet presAssocID="{A7F0D5F2-17C9-CE4D-ACC7-6453B919515A}" presName="linNode" presStyleCnt="0"/>
      <dgm:spPr/>
    </dgm:pt>
    <dgm:pt modelId="{1AD416DC-EC22-144E-810C-29E5EF152DF8}" type="pres">
      <dgm:prSet presAssocID="{A7F0D5F2-17C9-CE4D-ACC7-6453B919515A}" presName="parentShp" presStyleLbl="node1" presStyleIdx="0" presStyleCnt="2">
        <dgm:presLayoutVars>
          <dgm:bulletEnabled val="1"/>
        </dgm:presLayoutVars>
      </dgm:prSet>
      <dgm:spPr/>
    </dgm:pt>
    <dgm:pt modelId="{9AFFED67-72C1-F747-8AFE-B0F4ED5E4A6F}" type="pres">
      <dgm:prSet presAssocID="{A7F0D5F2-17C9-CE4D-ACC7-6453B919515A}" presName="childShp" presStyleLbl="bgAccFollowNode1" presStyleIdx="0" presStyleCnt="2">
        <dgm:presLayoutVars>
          <dgm:bulletEnabled val="1"/>
        </dgm:presLayoutVars>
      </dgm:prSet>
      <dgm:spPr/>
    </dgm:pt>
    <dgm:pt modelId="{8AEF25EC-B33E-DA40-BE8F-FDF28CB93C36}" type="pres">
      <dgm:prSet presAssocID="{B3B731B8-D89B-6846-954F-E110E3BE52DE}" presName="spacing" presStyleCnt="0"/>
      <dgm:spPr/>
    </dgm:pt>
    <dgm:pt modelId="{042E38E3-2BDE-6D40-8E0E-DE7B7BA61508}" type="pres">
      <dgm:prSet presAssocID="{FB0B50D4-3FBC-624B-8586-6345B6E5A529}" presName="linNode" presStyleCnt="0"/>
      <dgm:spPr/>
    </dgm:pt>
    <dgm:pt modelId="{D9287AB8-CE31-3E47-AD98-0D776077109C}" type="pres">
      <dgm:prSet presAssocID="{FB0B50D4-3FBC-624B-8586-6345B6E5A529}" presName="parentShp" presStyleLbl="node1" presStyleIdx="1" presStyleCnt="2">
        <dgm:presLayoutVars>
          <dgm:bulletEnabled val="1"/>
        </dgm:presLayoutVars>
      </dgm:prSet>
      <dgm:spPr/>
    </dgm:pt>
    <dgm:pt modelId="{712809CC-A6F2-AD49-8D69-A52C6AD5CCE1}" type="pres">
      <dgm:prSet presAssocID="{FB0B50D4-3FBC-624B-8586-6345B6E5A529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71A22804-198A-4149-9C34-06D8338D7CBE}" type="presOf" srcId="{10B2BE4E-9937-1340-9511-ECC062D08CF9}" destId="{712809CC-A6F2-AD49-8D69-A52C6AD5CCE1}" srcOrd="0" destOrd="2" presId="urn:microsoft.com/office/officeart/2005/8/layout/vList6"/>
    <dgm:cxn modelId="{73505904-E2E9-5B49-8266-61A202A9264D}" srcId="{FB0B50D4-3FBC-624B-8586-6345B6E5A529}" destId="{8BAB2C14-FDD3-A04A-8585-FB51F7262C9D}" srcOrd="3" destOrd="0" parTransId="{CB5CE1C0-9167-754A-B105-C5BB51CFBF8B}" sibTransId="{A4F88359-00A3-AF41-845F-98D581F5539B}"/>
    <dgm:cxn modelId="{9F9E0E11-A88E-FC4A-9628-57C9DAC174DE}" srcId="{A7F0D5F2-17C9-CE4D-ACC7-6453B919515A}" destId="{4DB000EA-EE42-F14C-830F-B797A4453233}" srcOrd="0" destOrd="0" parTransId="{4DDB9AD0-348B-284E-9A0F-F528FB2B075A}" sibTransId="{A37369A3-EBA9-4B4C-8DB5-E61D66ECFA3F}"/>
    <dgm:cxn modelId="{E83A4714-5630-9149-A36F-70074235A0AD}" srcId="{BBB34EA1-B492-314F-9ADD-F2262A414D82}" destId="{FB0B50D4-3FBC-624B-8586-6345B6E5A529}" srcOrd="1" destOrd="0" parTransId="{4F5C9295-D9DA-374A-99F1-C15137112A90}" sibTransId="{A3B8451B-75A5-954E-9D17-1881FE8B146B}"/>
    <dgm:cxn modelId="{D85C4018-CB1D-964E-9CB7-D8C41B05D53F}" type="presOf" srcId="{A7F0D5F2-17C9-CE4D-ACC7-6453B919515A}" destId="{1AD416DC-EC22-144E-810C-29E5EF152DF8}" srcOrd="0" destOrd="0" presId="urn:microsoft.com/office/officeart/2005/8/layout/vList6"/>
    <dgm:cxn modelId="{5C5D3F36-69E4-F840-BA76-808A436D8940}" type="presOf" srcId="{26BF2405-C77B-AA4E-9E90-D5D6B6F7F77B}" destId="{9AFFED67-72C1-F747-8AFE-B0F4ED5E4A6F}" srcOrd="0" destOrd="1" presId="urn:microsoft.com/office/officeart/2005/8/layout/vList6"/>
    <dgm:cxn modelId="{2D389246-8EC1-F24A-864F-387C1EC3D9C9}" srcId="{FB0B50D4-3FBC-624B-8586-6345B6E5A529}" destId="{10B2BE4E-9937-1340-9511-ECC062D08CF9}" srcOrd="2" destOrd="0" parTransId="{3C78CBA3-1508-AA45-93EE-DDA25D956217}" sibTransId="{0FC80F01-2AC6-B244-B7F8-0A5F0CB216EC}"/>
    <dgm:cxn modelId="{F722A85A-0A4A-0A49-9D50-2491D3533C1D}" srcId="{A7F0D5F2-17C9-CE4D-ACC7-6453B919515A}" destId="{26BF2405-C77B-AA4E-9E90-D5D6B6F7F77B}" srcOrd="1" destOrd="0" parTransId="{65B5DF06-95C9-AC41-9B7C-AE367422D236}" sibTransId="{1F663AB2-C314-5040-AB41-3018D2C13751}"/>
    <dgm:cxn modelId="{2F67BD89-D6A8-E645-AD94-F3FB006CC1EA}" type="presOf" srcId="{4DB000EA-EE42-F14C-830F-B797A4453233}" destId="{9AFFED67-72C1-F747-8AFE-B0F4ED5E4A6F}" srcOrd="0" destOrd="0" presId="urn:microsoft.com/office/officeart/2005/8/layout/vList6"/>
    <dgm:cxn modelId="{7501928A-D173-D14A-B7A7-A238D5D519BF}" srcId="{FB0B50D4-3FBC-624B-8586-6345B6E5A529}" destId="{1ED52B18-8795-9B49-BA45-C3159FF14ED8}" srcOrd="1" destOrd="0" parTransId="{1D0760B2-9DFB-5B4B-8CB3-DB17EDFD1315}" sibTransId="{3E48A459-FD8A-1E49-868C-D51C01E13F41}"/>
    <dgm:cxn modelId="{0A42A98E-9E28-1540-B341-DC762F4F15DD}" type="presOf" srcId="{FB0B50D4-3FBC-624B-8586-6345B6E5A529}" destId="{D9287AB8-CE31-3E47-AD98-0D776077109C}" srcOrd="0" destOrd="0" presId="urn:microsoft.com/office/officeart/2005/8/layout/vList6"/>
    <dgm:cxn modelId="{24615C94-FEB1-5644-8383-75166DF99BFB}" type="presOf" srcId="{BBB34EA1-B492-314F-9ADD-F2262A414D82}" destId="{376B71E3-FBBC-674D-B440-D8687A939D8D}" srcOrd="0" destOrd="0" presId="urn:microsoft.com/office/officeart/2005/8/layout/vList6"/>
    <dgm:cxn modelId="{CDE6C1BC-7D54-1F48-B7A0-9AC99291D2E5}" type="presOf" srcId="{01FB74A7-029F-2F4D-996E-04029647AF4B}" destId="{9AFFED67-72C1-F747-8AFE-B0F4ED5E4A6F}" srcOrd="0" destOrd="2" presId="urn:microsoft.com/office/officeart/2005/8/layout/vList6"/>
    <dgm:cxn modelId="{F691FCCB-193C-7D40-8E7C-7194CB7C3370}" type="presOf" srcId="{084857C1-9061-C045-B907-FB1E206F93A6}" destId="{712809CC-A6F2-AD49-8D69-A52C6AD5CCE1}" srcOrd="0" destOrd="0" presId="urn:microsoft.com/office/officeart/2005/8/layout/vList6"/>
    <dgm:cxn modelId="{A5ABF7CD-7F15-8F41-9140-211F49DB6D53}" srcId="{FB0B50D4-3FBC-624B-8586-6345B6E5A529}" destId="{084857C1-9061-C045-B907-FB1E206F93A6}" srcOrd="0" destOrd="0" parTransId="{84E55EE0-7BB9-EA42-87DA-DF30E561DE8B}" sibTransId="{D65A5D94-D4AD-F34E-9142-E54F0B847B7E}"/>
    <dgm:cxn modelId="{A9832BD6-EDCF-2540-A85A-A86888FD00B9}" srcId="{A7F0D5F2-17C9-CE4D-ACC7-6453B919515A}" destId="{01FB74A7-029F-2F4D-996E-04029647AF4B}" srcOrd="2" destOrd="0" parTransId="{6BDBF171-87DA-DE4E-9E9F-B959223FC681}" sibTransId="{962A9145-BD0F-644A-8A27-29723F381F08}"/>
    <dgm:cxn modelId="{BF1EC1D9-4CA7-F349-B71C-EBFB04B1D913}" type="presOf" srcId="{1ED52B18-8795-9B49-BA45-C3159FF14ED8}" destId="{712809CC-A6F2-AD49-8D69-A52C6AD5CCE1}" srcOrd="0" destOrd="1" presId="urn:microsoft.com/office/officeart/2005/8/layout/vList6"/>
    <dgm:cxn modelId="{E32A25E6-229C-E944-B864-542B37162A07}" type="presOf" srcId="{8BAB2C14-FDD3-A04A-8585-FB51F7262C9D}" destId="{712809CC-A6F2-AD49-8D69-A52C6AD5CCE1}" srcOrd="0" destOrd="3" presId="urn:microsoft.com/office/officeart/2005/8/layout/vList6"/>
    <dgm:cxn modelId="{F21319FE-80DF-0D4D-B57F-C2E445A52C44}" srcId="{BBB34EA1-B492-314F-9ADD-F2262A414D82}" destId="{A7F0D5F2-17C9-CE4D-ACC7-6453B919515A}" srcOrd="0" destOrd="0" parTransId="{10BF7BFF-E2D4-0847-A000-00DB316BA265}" sibTransId="{B3B731B8-D89B-6846-954F-E110E3BE52DE}"/>
    <dgm:cxn modelId="{2F14329B-2B26-7B42-A5CF-9E28B4D69919}" type="presParOf" srcId="{376B71E3-FBBC-674D-B440-D8687A939D8D}" destId="{D4EF5510-E3BE-C248-B5C0-BADB10569C8D}" srcOrd="0" destOrd="0" presId="urn:microsoft.com/office/officeart/2005/8/layout/vList6"/>
    <dgm:cxn modelId="{4F471983-1B86-6344-8511-456D027862A2}" type="presParOf" srcId="{D4EF5510-E3BE-C248-B5C0-BADB10569C8D}" destId="{1AD416DC-EC22-144E-810C-29E5EF152DF8}" srcOrd="0" destOrd="0" presId="urn:microsoft.com/office/officeart/2005/8/layout/vList6"/>
    <dgm:cxn modelId="{DFFDBE5D-8B8D-CC46-86D7-920296ED749E}" type="presParOf" srcId="{D4EF5510-E3BE-C248-B5C0-BADB10569C8D}" destId="{9AFFED67-72C1-F747-8AFE-B0F4ED5E4A6F}" srcOrd="1" destOrd="0" presId="urn:microsoft.com/office/officeart/2005/8/layout/vList6"/>
    <dgm:cxn modelId="{0A2FEDC7-EBEE-3D4F-9426-61502B770068}" type="presParOf" srcId="{376B71E3-FBBC-674D-B440-D8687A939D8D}" destId="{8AEF25EC-B33E-DA40-BE8F-FDF28CB93C36}" srcOrd="1" destOrd="0" presId="urn:microsoft.com/office/officeart/2005/8/layout/vList6"/>
    <dgm:cxn modelId="{1B4CBBAE-A98A-C246-8DBC-A53AD43101A9}" type="presParOf" srcId="{376B71E3-FBBC-674D-B440-D8687A939D8D}" destId="{042E38E3-2BDE-6D40-8E0E-DE7B7BA61508}" srcOrd="2" destOrd="0" presId="urn:microsoft.com/office/officeart/2005/8/layout/vList6"/>
    <dgm:cxn modelId="{417C22A8-A48C-DE4D-8370-71F44026110E}" type="presParOf" srcId="{042E38E3-2BDE-6D40-8E0E-DE7B7BA61508}" destId="{D9287AB8-CE31-3E47-AD98-0D776077109C}" srcOrd="0" destOrd="0" presId="urn:microsoft.com/office/officeart/2005/8/layout/vList6"/>
    <dgm:cxn modelId="{2933EB68-0738-784F-AF99-14FA5C377CFB}" type="presParOf" srcId="{042E38E3-2BDE-6D40-8E0E-DE7B7BA61508}" destId="{712809CC-A6F2-AD49-8D69-A52C6AD5CC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FED67-72C1-F747-8AFE-B0F4ED5E4A6F}">
      <dsp:nvSpPr>
        <dsp:cNvPr id="0" name=""/>
        <dsp:cNvSpPr/>
      </dsp:nvSpPr>
      <dsp:spPr>
        <a:xfrm>
          <a:off x="3251199" y="661"/>
          <a:ext cx="4876800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Emphasis on feedback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Source Analysis and Proposal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Structured Self-Assessment</a:t>
          </a:r>
        </a:p>
      </dsp:txBody>
      <dsp:txXfrm>
        <a:off x="3251199" y="323122"/>
        <a:ext cx="3909417" cy="1934765"/>
      </dsp:txXfrm>
    </dsp:sp>
    <dsp:sp modelId="{1AD416DC-EC22-144E-810C-29E5EF152DF8}">
      <dsp:nvSpPr>
        <dsp:cNvPr id="0" name=""/>
        <dsp:cNvSpPr/>
      </dsp:nvSpPr>
      <dsp:spPr>
        <a:xfrm>
          <a:off x="0" y="661"/>
          <a:ext cx="3251200" cy="257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Formative Assessment</a:t>
          </a:r>
        </a:p>
      </dsp:txBody>
      <dsp:txXfrm>
        <a:off x="125930" y="126591"/>
        <a:ext cx="2999340" cy="2327827"/>
      </dsp:txXfrm>
    </dsp:sp>
    <dsp:sp modelId="{712809CC-A6F2-AD49-8D69-A52C6AD5CCE1}">
      <dsp:nvSpPr>
        <dsp:cNvPr id="0" name=""/>
        <dsp:cNvSpPr/>
      </dsp:nvSpPr>
      <dsp:spPr>
        <a:xfrm>
          <a:off x="3251199" y="2838317"/>
          <a:ext cx="4876800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Graded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Based on final project (but take into account other steps)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Focus on strengths, growth, and achievement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Structured Self-assessment</a:t>
          </a:r>
        </a:p>
      </dsp:txBody>
      <dsp:txXfrm>
        <a:off x="3251199" y="3160778"/>
        <a:ext cx="3909417" cy="1934765"/>
      </dsp:txXfrm>
    </dsp:sp>
    <dsp:sp modelId="{D9287AB8-CE31-3E47-AD98-0D776077109C}">
      <dsp:nvSpPr>
        <dsp:cNvPr id="0" name=""/>
        <dsp:cNvSpPr/>
      </dsp:nvSpPr>
      <dsp:spPr>
        <a:xfrm>
          <a:off x="0" y="2838317"/>
          <a:ext cx="3251200" cy="257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Summative Assessment</a:t>
          </a:r>
        </a:p>
      </dsp:txBody>
      <dsp:txXfrm>
        <a:off x="125930" y="2964247"/>
        <a:ext cx="2999340" cy="2327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0T23:53:30.0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4811 253 24575,'-65'-26'0,"22"15"0,-13-13 0,-5-2-1253,-9 3 1253,9 2 0,-3 2 0,-28-3 0,40 14 0,-1 1 0,2 0 0,1 1 0,-3 2 0,-1-1 0,1-2 0,0-1 0,-3 4 0,2 0 0,-28-8 0,20 10 0,-1 2 0,-24-5 0,23 4 0,-1 2 0,11-1 0,1 0 0,-5 0 0,0 0 0,3 0 0,1 0 0,-6 0 0,-1 0 0,2-1 0,1 2 0,-1 4 0,1 2 0,-34 2 0,38 3 0,1 3 0,-19 6 0,19-7 0,-2 1 0,-28 12 0,27-11 0,-2-1 0,-37 13 0,40-15 0,2-2 0,-25 10 0,-7-8 0,15 0 0,-16 1 0,2 0 0,11-7 0,1 4 0,7-9 0,10 3 0,-1 0 409,9-3-409,-2 9 0,2-10 0,-2 10 0,4-5 0,-4 6 208,10-1-208,-8 1 0,7-1 0,-1 6 636,-5-5-636,-4 11 0,1-9 0,-7 10 0,4-6 0,2 1 0,-4 3 0,-17 3 0,25-6 0,-16 9 0,30-17 0,4 5 0,7-1 0,6-4 0,6 3 0,-1-5 0,1 0 0,4 5 0,1 2 0,-1 4 0,4 6 0,-3 2 0,-2 11 0,5-5 0,-4 12 0,0-4 0,3 6 0,-3-6 0,5 4 0,0-5 0,0 0 0,0-1 0,0-2 0,0-3 0,0 4 0,0-6 0,0 1 0,0-1 0,0 0 0,5 9 0,1-13 0,0 6 0,3-15 0,-8 0 0,8-4 0,-4 3 0,0-4 0,4 5 0,-3 0 0,3 0 0,1-5 0,0 4 0,-1-8 0,1 8 0,0-9 0,-1 4 0,1-5 0,-1-3 0,0-2 0,5-4 0,1 0 0,10 0 0,-2 0 0,8 0 0,5 10 0,10 9 0,23 23 0,4 5 0,-24-17 0,2 1 0,-2-1 0,0 0 0,4 1 0,1-1-270,5 3 1,1-2 269,4-1 0,1 0 0,6 4 0,1-1 0,6-1 0,0-1-582,5 0 1,1-1 581,1-1 0,0-2 0,0-4 0,0-1 0,-1-1 0,-2-3 0,-20-4 0,0-3 0,19 1 0,-3-1 0,9 3 0,-23-9 0,1-1 0,22 2 0,4-6-294,-5 0 294,-3 0 0,-15 0 0,4 5 0,-7-4 0,-9 4 0,8 1 500,-14-4-500,12 9 0,-12-10 1175,3 10-1175,4-10 321,-7 5-321,12-6 0,-4 0 0,5 0 0,-5 0 0,6 0 0,-1 0 0,-4 0 0,10 0 0,-2 0 0,1 0 0,4-11 0,-7 2 0,-11-8 0,10 4 0,-17 7 0,-9 0 0,21 6 0,1 0 0,-12 0 0,4 0 0,6 0 0,2 0-729,6 0 0,2 0 729,-3 0 0,2 0 0,18 0 0,5 0 0,3-1 0,2 2 0,3 2 0,3 1-653,-27-1 0,3 0 0,-7 2 653,1 2 0,0 1 0,4 1 0,6 1 0,-11 0 0,28 7-224,-4-3 1,-1-1 223,-7 1 0,-29-6 0,1-1 0,30 7 0,5 0 0,-15-7 0,6-1 0,-15-6 0,5 0 0,-14 0 0,-2 0 0,0 0 0,-8 0-47,2 0 47,-11 0 1270,3 0-1270,-9 0 2048,3 0-2048,-5-5 535,-2-1-535,-3-4 58,3-1-58,-9-4 0,9 3 0,-10-3 0,9 5 0,-8-5 0,3 3 0,-4-3 0,4 5 0,-3-1 0,3 1 0,1-1 0,-4 1 0,4-1 0,0 5 0,-4-3 0,10 3 0,-6 1 0,1-5 0,3 4 0,-2-5 0,4 5 0,-4-3 0,3 8 0,-10-8 0,10 2 0,-9 1 0,4-3 0,-1 3 0,-4-4 0,5-5 0,-6 3 0,0-7 0,1-3 0,0-4 0,-5-2 0,5-8 0,-9 7 0,4-10 0,1-16 0,-5 17 0,4-18 0,-10 24 0,4-2 0,-9 1 0,4-8 0,-5 6 0,0-6 0,0 3 0,0-4 0,0-3 0,0-4 0,0-3 0,0 2 0,0-4 0,-5 7 0,-1-1 0,-1 2 0,-3 5 0,3-3 0,-4 9 0,5-3 0,-4 11 0,4-3 0,1 2 0,-5-5 0,4 6 0,-5-12 0,-4 11 0,2-12 0,-7 8 0,2-8 0,-4 6 0,-2-13 0,-4 6 0,-20-18 0,-5 12 0,-23-14 0,8 25 0,-13 3 0,13 14 0,-11 5 0,3 7 0,-5-5 0,-4 10 0,8-4 0,5 6 0,14 0 0,12 0 0,6 0 0,8 0 0,6 0 0,-10 0 0,-14 0 0,-21-6 0,-25-2 0,44-2 0,0-1 0,-1 3 0,-2 0 0,-6-3 0,-1 0 0,1 3 0,2 1 0,9 3 0,-2-1 0,-22-7 0,3 1 0,-2 7 0,6-7 0,-1-1 0,-12-2 0,-16-2 0,11-3 0,10-1 0,7 6 0,2-11 0,13 12 0,-4-11 0,12 11 0,-3-10 0,7 11 0,1-1 0,7 4 0,0 8 0,1-9 0,-2 9 0,8-4 0,0 5 0,6 0 0,5 0 0,1 0 0,5 0 0,0 0 0,-1-4 0,1 3 0,0-3 0,0 0 0,0 3 0,0-3 0,0 4 0,1 0 0,-1 0 0,0 0 0,0 0 0,0 0 0,0 0 0,1 0 0,-2 0 0,-4 0 0,4 0 0,-9 0 0,4 0 0,-5 0 0,0 0 0,0 0 0,5 0 0,-4 0 0,9 0 0,-9 0 0,9 0 0,-9 0 0,9 0 0,-9 0 0,4 0 0,-5 0 0,0 0 0,5 0 0,-4 0 0,4 0 0,-1 0 0,-2 0 0,7 0 0,-7 0 0,7 0 0,-3 0 0,5 0 0,0 0 0,0 0 0,0 0 0,0 0 0,0 0 0,0 0 0,0 0 0,0 0 0,1 0 0,3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A1551-3C9C-1D45-9D7D-1C6CF86E28E0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C2E9-C05D-F343-9A1D-E397E6520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9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milymorter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question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Photo by </a:t>
            </a:r>
            <a:r>
              <a:rPr lang="en-CA" dirty="0">
                <a:hlinkClick r:id="rId3"/>
              </a:rPr>
              <a:t>Emily Morter</a:t>
            </a:r>
            <a:r>
              <a:rPr lang="en-CA" dirty="0"/>
              <a:t> on </a:t>
            </a:r>
            <a:r>
              <a:rPr lang="en-CA" dirty="0">
                <a:hlinkClick r:id="rId4"/>
              </a:rPr>
              <a:t>Unsplash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BC2E9-C05D-F343-9A1D-E397E6520E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3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30D3-A8E7-794C-A4C9-1C1D3C86B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64CA2-BF7C-754F-9B6B-647E271F8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0C3D-222F-0646-B718-57BBE5C6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DA14-8872-3F43-AECA-4A6889EA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3EA3F-3B58-3141-A89A-5034B9A7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4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118-C8D0-4347-9936-E28B9F05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FE119-3DC2-854D-AC73-6932B15A3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02A82-7616-BC40-A149-7EE81789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8D55C-7F76-B848-A0D7-C5A82C96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B3D3-E608-BA4A-8631-68945E3D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6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AE408-1428-5C48-B8AA-AD8BA7F83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0F15D-C08D-8140-8506-C3FAE4F7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F2E91-3C90-4143-80A7-84C90ABF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7DBB-8705-1C41-B3B0-EA0F58BE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F618E-1395-6940-B4E6-A0DCFFE5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739C-7A5B-3B44-9202-F209CCF3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42577-CED6-4F4D-A394-C1BB03461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C596D-5116-DB47-9E5E-D82DF02B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23D52-1F1A-2843-BA28-29AFA8299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43B3-1E27-CC40-857C-BC1CCAC4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5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B049-D2B0-6844-AFBB-9EE923C7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40E2D-99F8-CD4A-A437-FD56FB04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54BF9-DCD4-DF46-9DF4-D7CE8088D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385D-4CA5-CD44-8303-047F3FA1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9F39E-7438-B345-8B6B-F17CB52F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8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2FFB-C7A9-4942-BD64-3D4B277E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D13E-48C5-D846-8557-97753EB58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9FA0C-0C0E-CC49-BC36-34A0DAEFF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11EC9-C05C-F64F-8527-61583E63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D1676-F66C-5D40-84DD-96D03793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56A66-DB9A-E448-BBBE-E38E615F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6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0688-3768-2F4C-9EA8-C0E3C3B2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3623-DCCC-2742-9B86-AC2D7CF57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DED49-3972-814B-BA6E-11C2896DE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11357-93E5-904A-8367-E7C5545DB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931E2-6D52-6046-888B-BB59F2898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24D728-65C4-1B4D-BC42-002AE66C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E6EDA-63B4-D84E-AA31-623B9C14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A09D1-38B7-A34B-BBE6-98684BEF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CFA2-6F4C-B346-9967-923531C8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F1594-71FA-AD48-AD4A-B26BCEFA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9B9A2-10F4-A94C-8C5C-6B01240B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65D44-C9AE-9844-BB78-9A917AAF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6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C1BE0-B373-1F44-9259-6E3A0140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1E2A9-17E0-A64F-AAC7-DB4A6165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49FEF-2F7B-4647-AF86-AFC965FA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91E2-5877-BD44-985D-D6A821DE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BC30B-DD7A-FA4A-87B0-5D562E315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6A5BC-5D3C-5541-8039-6BB462A47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D5DDF-94E6-534D-A3FE-BCC1076D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219A7-B320-C64E-B575-FAE15322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5215E-B74A-224A-8CCB-335C4BF5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908C-0775-A34F-86EE-2BBEFD55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82258-5979-2C45-9A8F-9821F9F83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7EDA0-6A87-1F4B-90DD-91C41319B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E1016-532C-7D49-BE9E-D6485AE7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FB370-199A-964F-8B8D-C423E9C4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B39CD-300D-1640-983C-D4DEDAEC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E6335-76F7-A24C-930B-71040534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3645-BB72-7A48-97BA-E7E819137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6BF8B-9252-5045-9E2E-F8AD8B110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80F5-08A7-6E43-B573-A782CFB5F03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A792-30DB-B64E-8EB2-403FA889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B42E5-0C94-EF4C-A0B1-AD6B26A20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1FDE3-B86F-7141-8FD4-09B51FC8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ntainer, box, colorful&#10;&#10;Description automatically generated">
            <a:extLst>
              <a:ext uri="{FF2B5EF4-FFF2-40B4-BE49-F238E27FC236}">
                <a16:creationId xmlns:a16="http://schemas.microsoft.com/office/drawing/2014/main" id="{168951A8-EA82-9A4A-8990-647E72212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5" b="7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C89437-9317-2142-B61E-3669A605A649}"/>
              </a:ext>
            </a:extLst>
          </p:cNvPr>
          <p:cNvSpPr/>
          <p:nvPr/>
        </p:nvSpPr>
        <p:spPr>
          <a:xfrm>
            <a:off x="875763" y="4649273"/>
            <a:ext cx="10702344" cy="198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HIST 365: Medieval Spain</a:t>
            </a:r>
          </a:p>
        </p:txBody>
      </p:sp>
    </p:spTree>
    <p:extLst>
      <p:ext uri="{BB962C8B-B14F-4D97-AF65-F5344CB8AC3E}">
        <p14:creationId xmlns:p14="http://schemas.microsoft.com/office/powerpoint/2010/main" val="269354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6C4436B-A061-234D-9CD8-B2E7E490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81" y="643467"/>
            <a:ext cx="557106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9C666-B36E-EF46-B404-7129283502D7}"/>
              </a:ext>
            </a:extLst>
          </p:cNvPr>
          <p:cNvSpPr txBox="1"/>
          <p:nvPr/>
        </p:nvSpPr>
        <p:spPr>
          <a:xfrm>
            <a:off x="6746954" y="985659"/>
            <a:ext cx="45139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Diversity (language artistic representation, religion, institutions)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 static borders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Politically unified under Carlos I (1516)</a:t>
            </a:r>
          </a:p>
          <a:p>
            <a:endParaRPr lang="en-US" sz="3600" dirty="0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765E5AEE-5587-E846-871B-5348FDE295B6}"/>
              </a:ext>
            </a:extLst>
          </p:cNvPr>
          <p:cNvSpPr/>
          <p:nvPr/>
        </p:nvSpPr>
        <p:spPr>
          <a:xfrm>
            <a:off x="1553027" y="1656443"/>
            <a:ext cx="3236687" cy="354511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51E1F-DC7D-1841-9DAD-EDB7F30AE1B8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Spanish character???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, necktie, person&#10;&#10;Description automatically generated">
            <a:extLst>
              <a:ext uri="{FF2B5EF4-FFF2-40B4-BE49-F238E27FC236}">
                <a16:creationId xmlns:a16="http://schemas.microsoft.com/office/drawing/2014/main" id="{B5C9D7C4-E891-B34E-808C-D41AF156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64" y="2426818"/>
            <a:ext cx="283832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683C608-A968-E543-8693-25033CF5C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65" y="2426818"/>
            <a:ext cx="3497932" cy="39976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1472E5-6B7A-BC48-8DF3-DC38899AE313}"/>
              </a:ext>
            </a:extLst>
          </p:cNvPr>
          <p:cNvSpPr/>
          <p:nvPr/>
        </p:nvSpPr>
        <p:spPr>
          <a:xfrm>
            <a:off x="1074057" y="6254436"/>
            <a:ext cx="3875314" cy="480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Américo</a:t>
            </a:r>
            <a:r>
              <a:rPr lang="en-US" dirty="0"/>
              <a:t> Castro (1885-1972)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2A17B2-2468-CA44-8F8B-6004B69BB30C}"/>
              </a:ext>
            </a:extLst>
          </p:cNvPr>
          <p:cNvSpPr/>
          <p:nvPr/>
        </p:nvSpPr>
        <p:spPr>
          <a:xfrm>
            <a:off x="7170057" y="6254436"/>
            <a:ext cx="3976914" cy="47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Claudio Sánchez-</a:t>
            </a:r>
            <a:r>
              <a:rPr lang="en-US" dirty="0" err="1"/>
              <a:t>Albornoz</a:t>
            </a:r>
            <a:r>
              <a:rPr lang="en-US" dirty="0"/>
              <a:t> (1893-1984)</a:t>
            </a:r>
          </a:p>
        </p:txBody>
      </p:sp>
    </p:spTree>
    <p:extLst>
      <p:ext uri="{BB962C8B-B14F-4D97-AF65-F5344CB8AC3E}">
        <p14:creationId xmlns:p14="http://schemas.microsoft.com/office/powerpoint/2010/main" val="83918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alcohol&#10;&#10;Description automatically generated">
            <a:extLst>
              <a:ext uri="{FF2B5EF4-FFF2-40B4-BE49-F238E27FC236}">
                <a16:creationId xmlns:a16="http://schemas.microsoft.com/office/drawing/2014/main" id="{6947AE3A-384C-9247-A41F-0CF8707BB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42" y="419100"/>
            <a:ext cx="4038600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1A7B7-144C-AB4B-8A67-63687CB15310}"/>
              </a:ext>
            </a:extLst>
          </p:cNvPr>
          <p:cNvSpPr txBox="1"/>
          <p:nvPr/>
        </p:nvSpPr>
        <p:spPr>
          <a:xfrm>
            <a:off x="5021942" y="525252"/>
            <a:ext cx="6199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/>
              <a:t>The Spaniards: An Introduction to their History</a:t>
            </a:r>
            <a:r>
              <a:rPr lang="en-US" sz="5400" dirty="0"/>
              <a:t> (1948)</a:t>
            </a:r>
            <a:endParaRPr lang="en-US" sz="5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826FA-46AF-F64A-A132-FF1252102AD4}"/>
              </a:ext>
            </a:extLst>
          </p:cNvPr>
          <p:cNvSpPr txBox="1"/>
          <p:nvPr/>
        </p:nvSpPr>
        <p:spPr>
          <a:xfrm>
            <a:off x="4965701" y="3128718"/>
            <a:ext cx="6662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Coexistence of Muslims, Christians, and Jews from 8</a:t>
            </a:r>
            <a:r>
              <a:rPr lang="en-US" sz="3600" baseline="30000" dirty="0"/>
              <a:t>th</a:t>
            </a:r>
            <a:r>
              <a:rPr lang="en-US" sz="3600" dirty="0"/>
              <a:t> to 15</a:t>
            </a:r>
            <a:r>
              <a:rPr lang="en-US" sz="3600" baseline="30000" dirty="0"/>
              <a:t>th</a:t>
            </a:r>
            <a:r>
              <a:rPr lang="en-US" sz="3600" dirty="0"/>
              <a:t> centuries = fundamentally religious nature of the Spanish character + deep rooted intolerance</a:t>
            </a:r>
          </a:p>
        </p:txBody>
      </p:sp>
    </p:spTree>
    <p:extLst>
      <p:ext uri="{BB962C8B-B14F-4D97-AF65-F5344CB8AC3E}">
        <p14:creationId xmlns:p14="http://schemas.microsoft.com/office/powerpoint/2010/main" val="358687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C560510-8A05-2D41-8D49-2F14B02B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4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5D409-3D69-3C4F-B53C-06A5FBAC0B99}"/>
              </a:ext>
            </a:extLst>
          </p:cNvPr>
          <p:cNvSpPr txBox="1"/>
          <p:nvPr/>
        </p:nvSpPr>
        <p:spPr>
          <a:xfrm>
            <a:off x="5297715" y="537028"/>
            <a:ext cx="6531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Claudio Sánchez-</a:t>
            </a:r>
            <a:r>
              <a:rPr lang="en-US" sz="4000" dirty="0" err="1"/>
              <a:t>Albornoz</a:t>
            </a:r>
            <a:r>
              <a:rPr lang="en-US" sz="4000" dirty="0"/>
              <a:t>, </a:t>
            </a:r>
            <a:r>
              <a:rPr lang="en-US" sz="4000" i="1" dirty="0"/>
              <a:t>Spain: A Historical Enigma</a:t>
            </a:r>
            <a:r>
              <a:rPr lang="en-US" sz="4000" dirty="0"/>
              <a:t> (1957)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89448-E519-504C-86F2-CC6F980334D8}"/>
              </a:ext>
            </a:extLst>
          </p:cNvPr>
          <p:cNvSpPr txBox="1"/>
          <p:nvPr/>
        </p:nvSpPr>
        <p:spPr>
          <a:xfrm>
            <a:off x="5370286" y="2743200"/>
            <a:ext cx="64588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peoples who lived in Iberian peninsula (Iberians, Romans, Visigoths, medieval Christian/Muslims/Jews) made contributions</a:t>
            </a:r>
          </a:p>
        </p:txBody>
      </p:sp>
    </p:spTree>
    <p:extLst>
      <p:ext uri="{BB962C8B-B14F-4D97-AF65-F5344CB8AC3E}">
        <p14:creationId xmlns:p14="http://schemas.microsoft.com/office/powerpoint/2010/main" val="76883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30CC93-2B04-0B43-A031-2A035215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134" y="152400"/>
            <a:ext cx="5942693" cy="6365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5799CB-9C7B-2444-80E8-4B45B22E6C60}"/>
              </a:ext>
            </a:extLst>
          </p:cNvPr>
          <p:cNvSpPr/>
          <p:nvPr/>
        </p:nvSpPr>
        <p:spPr>
          <a:xfrm>
            <a:off x="7620001" y="5863771"/>
            <a:ext cx="4368800" cy="84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1164: Queen Petronilla transfers right to Aragon to her son Alfonso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03415-FCCD-C347-B255-1745EBBF55A9}"/>
              </a:ext>
            </a:extLst>
          </p:cNvPr>
          <p:cNvSpPr txBox="1"/>
          <p:nvPr/>
        </p:nvSpPr>
        <p:spPr>
          <a:xfrm>
            <a:off x="508001" y="2950321"/>
            <a:ext cx="4131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Primary Sources</a:t>
            </a:r>
          </a:p>
        </p:txBody>
      </p:sp>
    </p:spTree>
    <p:extLst>
      <p:ext uri="{BB962C8B-B14F-4D97-AF65-F5344CB8AC3E}">
        <p14:creationId xmlns:p14="http://schemas.microsoft.com/office/powerpoint/2010/main" val="164945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FAC3FAF-AB7A-E743-A050-F5C01CE8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41" y="457200"/>
            <a:ext cx="805911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mountain, outdoor, nature, hill&#10;&#10;Description automatically generated">
            <a:extLst>
              <a:ext uri="{FF2B5EF4-FFF2-40B4-BE49-F238E27FC236}">
                <a16:creationId xmlns:a16="http://schemas.microsoft.com/office/drawing/2014/main" id="{83BE8758-33CA-D04B-BFD9-FDF2AF849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54" y="643467"/>
            <a:ext cx="673240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B8703-3D2E-A647-96F7-05AB17173642}"/>
              </a:ext>
            </a:extLst>
          </p:cNvPr>
          <p:cNvSpPr txBox="1"/>
          <p:nvPr/>
        </p:nvSpPr>
        <p:spPr>
          <a:xfrm>
            <a:off x="7805604" y="1524001"/>
            <a:ext cx="369364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Sagunto castle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Roman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/>
              <a:t>Visigothic</a:t>
            </a: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Muslim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Christian</a:t>
            </a:r>
          </a:p>
        </p:txBody>
      </p:sp>
    </p:spTree>
    <p:extLst>
      <p:ext uri="{BB962C8B-B14F-4D97-AF65-F5344CB8AC3E}">
        <p14:creationId xmlns:p14="http://schemas.microsoft.com/office/powerpoint/2010/main" val="5354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91F066E-0893-5C45-B5A6-FDC0E0280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533400"/>
            <a:ext cx="7620000" cy="520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36A288-E05D-1B49-BA85-95F9B693D7EA}"/>
              </a:ext>
            </a:extLst>
          </p:cNvPr>
          <p:cNvSpPr/>
          <p:nvPr/>
        </p:nvSpPr>
        <p:spPr>
          <a:xfrm>
            <a:off x="420913" y="4920343"/>
            <a:ext cx="5399315" cy="1640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Hispania (Roman Spain)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466F5-A509-BA4D-8442-160A9F81E232}"/>
              </a:ext>
            </a:extLst>
          </p:cNvPr>
          <p:cNvSpPr txBox="1"/>
          <p:nvPr/>
        </p:nvSpPr>
        <p:spPr>
          <a:xfrm>
            <a:off x="6944859" y="6001434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220 B.C.E. to 400 C.E.</a:t>
            </a:r>
          </a:p>
        </p:txBody>
      </p:sp>
    </p:spTree>
    <p:extLst>
      <p:ext uri="{BB962C8B-B14F-4D97-AF65-F5344CB8AC3E}">
        <p14:creationId xmlns:p14="http://schemas.microsoft.com/office/powerpoint/2010/main" val="220165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1275E29-A1EB-FC4B-8638-D9BCD3BC9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43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9E5647-84BD-A743-815C-AAF6E658AA8C}"/>
              </a:ext>
            </a:extLst>
          </p:cNvPr>
          <p:cNvSpPr/>
          <p:nvPr/>
        </p:nvSpPr>
        <p:spPr>
          <a:xfrm>
            <a:off x="1248228" y="5544458"/>
            <a:ext cx="4847772" cy="1132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Visigothic</a:t>
            </a:r>
            <a:r>
              <a:rPr lang="en-US" sz="4000" dirty="0"/>
              <a:t> Spain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C0174-95FA-B64B-AF84-30306D22E01D}"/>
              </a:ext>
            </a:extLst>
          </p:cNvPr>
          <p:cNvSpPr txBox="1"/>
          <p:nvPr/>
        </p:nvSpPr>
        <p:spPr>
          <a:xfrm>
            <a:off x="9202057" y="6270171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507 C.E. to 711 C.E.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98A40ED-E8CA-194A-9EFA-E7EE39553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8"/>
          <a:stretch/>
        </p:blipFill>
        <p:spPr>
          <a:xfrm>
            <a:off x="181251" y="413656"/>
            <a:ext cx="4506509" cy="35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504DCDC-36A1-C246-8DEB-C0A1195F7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268" y="0"/>
            <a:ext cx="667197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C218F5-D46E-1742-8EF7-23E2DADCE594}"/>
              </a:ext>
            </a:extLst>
          </p:cNvPr>
          <p:cNvSpPr/>
          <p:nvPr/>
        </p:nvSpPr>
        <p:spPr>
          <a:xfrm>
            <a:off x="466754" y="1132113"/>
            <a:ext cx="5486399" cy="116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Muslim invasions (711-&gt;)</a:t>
            </a:r>
          </a:p>
        </p:txBody>
      </p:sp>
    </p:spTree>
    <p:extLst>
      <p:ext uri="{BB962C8B-B14F-4D97-AF65-F5344CB8AC3E}">
        <p14:creationId xmlns:p14="http://schemas.microsoft.com/office/powerpoint/2010/main" val="39049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C3ED95-EAB3-8A4D-AB55-541A81AA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90" y="124027"/>
            <a:ext cx="3935301" cy="66099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916B1B3-F35F-1441-9724-EBD47DEAEBAA}"/>
                  </a:ext>
                </a:extLst>
              </p14:cNvPr>
              <p14:cNvContentPartPr/>
              <p14:nvPr/>
            </p14:nvContentPartPr>
            <p14:xfrm>
              <a:off x="2946360" y="3974733"/>
              <a:ext cx="3149640" cy="10170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916B1B3-F35F-1441-9724-EBD47DEAEB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0720" y="3939093"/>
                <a:ext cx="3221280" cy="10886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Questions outline">
            <a:extLst>
              <a:ext uri="{FF2B5EF4-FFF2-40B4-BE49-F238E27FC236}">
                <a16:creationId xmlns:a16="http://schemas.microsoft.com/office/drawing/2014/main" id="{8E6DAFD5-21BA-F340-8676-795774447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5391" y="1377562"/>
            <a:ext cx="4102875" cy="41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47CD85D-95FD-354E-8CDC-D10A3FFF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63211"/>
            <a:ext cx="5129784" cy="37315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94A10C5-F986-D947-A4BF-B7BA6424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63211"/>
            <a:ext cx="5129784" cy="37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B37869-1F4D-3243-A07B-C3306505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739" y="643467"/>
            <a:ext cx="7658521" cy="5571066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EF451D81-8348-AF4A-9395-0F03DD7D73E6}"/>
              </a:ext>
            </a:extLst>
          </p:cNvPr>
          <p:cNvSpPr/>
          <p:nvPr/>
        </p:nvSpPr>
        <p:spPr>
          <a:xfrm rot="18564300">
            <a:off x="9761203" y="3932486"/>
            <a:ext cx="1733034" cy="9093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08850-F004-904F-8575-40CDD3C6121B}"/>
              </a:ext>
            </a:extLst>
          </p:cNvPr>
          <p:cNvSpPr txBox="1"/>
          <p:nvPr/>
        </p:nvSpPr>
        <p:spPr>
          <a:xfrm>
            <a:off x="696685" y="362857"/>
            <a:ext cx="8108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Political and Legal Institutions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6BD60D-DF0B-F24A-9F1B-07FD872B2918}"/>
              </a:ext>
            </a:extLst>
          </p:cNvPr>
          <p:cNvSpPr/>
          <p:nvPr/>
        </p:nvSpPr>
        <p:spPr>
          <a:xfrm>
            <a:off x="362857" y="566057"/>
            <a:ext cx="333828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DA77A-2472-A546-96FB-B4B500A7121E}"/>
              </a:ext>
            </a:extLst>
          </p:cNvPr>
          <p:cNvSpPr txBox="1"/>
          <p:nvPr/>
        </p:nvSpPr>
        <p:spPr>
          <a:xfrm>
            <a:off x="362857" y="1611086"/>
            <a:ext cx="306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</a:p>
        </p:txBody>
      </p:sp>
      <p:pic>
        <p:nvPicPr>
          <p:cNvPr id="7" name="Graphic 6" descr="Crown with solid fill">
            <a:extLst>
              <a:ext uri="{FF2B5EF4-FFF2-40B4-BE49-F238E27FC236}">
                <a16:creationId xmlns:a16="http://schemas.microsoft.com/office/drawing/2014/main" id="{0CE4F074-9DA3-6844-AF0E-08338D41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714" y="1304498"/>
            <a:ext cx="1778000" cy="1778000"/>
          </a:xfrm>
          <a:prstGeom prst="rect">
            <a:avLst/>
          </a:prstGeom>
        </p:spPr>
      </p:pic>
      <p:pic>
        <p:nvPicPr>
          <p:cNvPr id="9" name="Graphic 8" descr="Crown with solid fill">
            <a:extLst>
              <a:ext uri="{FF2B5EF4-FFF2-40B4-BE49-F238E27FC236}">
                <a16:creationId xmlns:a16="http://schemas.microsoft.com/office/drawing/2014/main" id="{84C6BF42-9340-664F-BC92-97410878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885" y="3775102"/>
            <a:ext cx="1778400" cy="177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AEEB3F-F6C8-934A-B359-B68C173CA1F4}"/>
              </a:ext>
            </a:extLst>
          </p:cNvPr>
          <p:cNvSpPr txBox="1"/>
          <p:nvPr/>
        </p:nvSpPr>
        <p:spPr>
          <a:xfrm>
            <a:off x="2801256" y="1872695"/>
            <a:ext cx="1777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Castile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B170A-0232-F843-A2A6-702636CEC0D7}"/>
              </a:ext>
            </a:extLst>
          </p:cNvPr>
          <p:cNvSpPr txBox="1"/>
          <p:nvPr/>
        </p:nvSpPr>
        <p:spPr>
          <a:xfrm>
            <a:off x="2795912" y="4278822"/>
            <a:ext cx="22862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Crown of </a:t>
            </a:r>
          </a:p>
          <a:p>
            <a:r>
              <a:rPr lang="en-US" sz="4000" dirty="0"/>
              <a:t>Aragon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0E6A5-2108-8641-BEB0-989AC42922AC}"/>
              </a:ext>
            </a:extLst>
          </p:cNvPr>
          <p:cNvSpPr txBox="1"/>
          <p:nvPr/>
        </p:nvSpPr>
        <p:spPr>
          <a:xfrm>
            <a:off x="5834743" y="1872695"/>
            <a:ext cx="380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Cortes </a:t>
            </a:r>
          </a:p>
          <a:p>
            <a:r>
              <a:rPr lang="en-US" sz="3600" dirty="0"/>
              <a:t>(less authority)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B4EB7-FC07-4340-BB2A-3E344B148BBB}"/>
              </a:ext>
            </a:extLst>
          </p:cNvPr>
          <p:cNvSpPr txBox="1"/>
          <p:nvPr/>
        </p:nvSpPr>
        <p:spPr>
          <a:xfrm>
            <a:off x="5834742" y="4340376"/>
            <a:ext cx="3438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Corts</a:t>
            </a:r>
            <a:endParaRPr lang="en-US" sz="3600" dirty="0"/>
          </a:p>
          <a:p>
            <a:r>
              <a:rPr lang="en-US" sz="3600" dirty="0"/>
              <a:t>(more authority)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938B7-FAE3-D841-BA76-7B7DA0A2159B}"/>
              </a:ext>
            </a:extLst>
          </p:cNvPr>
          <p:cNvSpPr txBox="1"/>
          <p:nvPr/>
        </p:nvSpPr>
        <p:spPr>
          <a:xfrm>
            <a:off x="9345289" y="1872695"/>
            <a:ext cx="2578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Municipal council = nobles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C66D5-99C9-994B-9FB9-B2A54A0DFDD1}"/>
              </a:ext>
            </a:extLst>
          </p:cNvPr>
          <p:cNvSpPr txBox="1"/>
          <p:nvPr/>
        </p:nvSpPr>
        <p:spPr>
          <a:xfrm>
            <a:off x="9396088" y="4340376"/>
            <a:ext cx="2699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Municipal council = urban leaders (oligarchs)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159C0B-67D4-5F41-9252-C25402A21DF3}"/>
              </a:ext>
            </a:extLst>
          </p:cNvPr>
          <p:cNvSpPr/>
          <p:nvPr/>
        </p:nvSpPr>
        <p:spPr>
          <a:xfrm>
            <a:off x="217714" y="1304498"/>
            <a:ext cx="11705773" cy="52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/>
              <a:t>Law 	= Roman law</a:t>
            </a:r>
          </a:p>
          <a:p>
            <a:r>
              <a:rPr lang="en-US" sz="5400" dirty="0"/>
              <a:t>		= Customary law (Germanic)</a:t>
            </a:r>
          </a:p>
          <a:p>
            <a:r>
              <a:rPr lang="en-US" sz="5400" dirty="0"/>
              <a:t>		= Canon (Catholic church) law</a:t>
            </a:r>
          </a:p>
          <a:p>
            <a:endParaRPr lang="en-US" sz="5400" dirty="0"/>
          </a:p>
          <a:p>
            <a:r>
              <a:rPr lang="en-US" sz="5400" dirty="0"/>
              <a:t>RESULT? = Legal overlap and contradictions</a:t>
            </a:r>
          </a:p>
        </p:txBody>
      </p:sp>
    </p:spTree>
    <p:extLst>
      <p:ext uri="{BB962C8B-B14F-4D97-AF65-F5344CB8AC3E}">
        <p14:creationId xmlns:p14="http://schemas.microsoft.com/office/powerpoint/2010/main" val="9098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decorated, several&#10;&#10;Description automatically generated">
            <a:extLst>
              <a:ext uri="{FF2B5EF4-FFF2-40B4-BE49-F238E27FC236}">
                <a16:creationId xmlns:a16="http://schemas.microsoft.com/office/drawing/2014/main" id="{74E30824-3E59-F94F-AE71-69489DE06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0" r="23141" b="-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Picture 6" descr="A picture containing text, picture frame, fabric&#10;&#10;Description automatically generated">
            <a:extLst>
              <a:ext uri="{FF2B5EF4-FFF2-40B4-BE49-F238E27FC236}">
                <a16:creationId xmlns:a16="http://schemas.microsoft.com/office/drawing/2014/main" id="{A93D40F8-5620-5B49-AAA0-685313563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9" r="5996" b="-2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3" name="Picture 2" descr="A picture containing floor, indoor, arch, several&#10;&#10;Description automatically generated">
            <a:extLst>
              <a:ext uri="{FF2B5EF4-FFF2-40B4-BE49-F238E27FC236}">
                <a16:creationId xmlns:a16="http://schemas.microsoft.com/office/drawing/2014/main" id="{1390A1C5-318F-5C4E-B332-92B61D704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98" r="1" b="17616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01DECC-71FB-6C4F-AE20-FE23948A44A4}"/>
              </a:ext>
            </a:extLst>
          </p:cNvPr>
          <p:cNvSpPr/>
          <p:nvPr/>
        </p:nvSpPr>
        <p:spPr>
          <a:xfrm>
            <a:off x="0" y="-1"/>
            <a:ext cx="4094960" cy="118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Christianity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BEEAB-1DC9-4646-8699-9CF2B9595D7B}"/>
              </a:ext>
            </a:extLst>
          </p:cNvPr>
          <p:cNvSpPr/>
          <p:nvPr/>
        </p:nvSpPr>
        <p:spPr>
          <a:xfrm>
            <a:off x="4094960" y="5544457"/>
            <a:ext cx="4084340" cy="1346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Judaism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1481C4-9472-6C41-959B-4E56A68C1396}"/>
              </a:ext>
            </a:extLst>
          </p:cNvPr>
          <p:cNvSpPr/>
          <p:nvPr/>
        </p:nvSpPr>
        <p:spPr>
          <a:xfrm>
            <a:off x="8179300" y="0"/>
            <a:ext cx="4012700" cy="118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Islam</a:t>
            </a:r>
          </a:p>
        </p:txBody>
      </p:sp>
    </p:spTree>
    <p:extLst>
      <p:ext uri="{BB962C8B-B14F-4D97-AF65-F5344CB8AC3E}">
        <p14:creationId xmlns:p14="http://schemas.microsoft.com/office/powerpoint/2010/main" val="1668457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77CCB-DC38-EA41-9290-971136335DD5}"/>
              </a:ext>
            </a:extLst>
          </p:cNvPr>
          <p:cNvSpPr txBox="1"/>
          <p:nvPr/>
        </p:nvSpPr>
        <p:spPr>
          <a:xfrm>
            <a:off x="1423086" y="2525485"/>
            <a:ext cx="9345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 society organized for war?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DA410-C78D-7649-8C6D-3B3EBA26BA3F}"/>
              </a:ext>
            </a:extLst>
          </p:cNvPr>
          <p:cNvSpPr txBox="1"/>
          <p:nvPr/>
        </p:nvSpPr>
        <p:spPr>
          <a:xfrm>
            <a:off x="8882743" y="4731657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--Peter Linehan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2BE1B-7B5C-3B4F-AE8F-24BF0DC6997B}"/>
              </a:ext>
            </a:extLst>
          </p:cNvPr>
          <p:cNvSpPr txBox="1"/>
          <p:nvPr/>
        </p:nvSpPr>
        <p:spPr>
          <a:xfrm>
            <a:off x="4194628" y="2017653"/>
            <a:ext cx="1284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DIS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3EAA2-F3B4-6E46-B31A-C2A506BBA687}"/>
              </a:ext>
            </a:extLst>
          </p:cNvPr>
          <p:cNvCxnSpPr/>
          <p:nvPr/>
        </p:nvCxnSpPr>
        <p:spPr>
          <a:xfrm>
            <a:off x="7953829" y="3033316"/>
            <a:ext cx="92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FB21D3-CE01-1E4B-B154-4340ED5E43A3}"/>
              </a:ext>
            </a:extLst>
          </p:cNvPr>
          <p:cNvSpPr txBox="1"/>
          <p:nvPr/>
        </p:nvSpPr>
        <p:spPr>
          <a:xfrm>
            <a:off x="8001896" y="1807279"/>
            <a:ext cx="970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9752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59B27495-E6BC-3A44-ACDC-9DDEC17C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69" y="0"/>
            <a:ext cx="33486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69CDA-168E-E544-8DBB-8012ECC328F1}"/>
              </a:ext>
            </a:extLst>
          </p:cNvPr>
          <p:cNvSpPr txBox="1"/>
          <p:nvPr/>
        </p:nvSpPr>
        <p:spPr>
          <a:xfrm>
            <a:off x="4821833" y="1674674"/>
            <a:ext cx="6702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“Jews, Christians, and Muslims lived side by side and, despite their intractable differences and enduring hostilities, nourished a complex culture of tolerance.”</a:t>
            </a:r>
            <a:endParaRPr lang="en-CA" sz="3600" b="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AB541-2A07-5F40-AFE5-EA19F08E7A23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D0A87-ABA4-0641-A576-9B22BA189D8B}"/>
              </a:ext>
            </a:extLst>
          </p:cNvPr>
          <p:cNvSpPr txBox="1"/>
          <p:nvPr/>
        </p:nvSpPr>
        <p:spPr>
          <a:xfrm>
            <a:off x="4821833" y="4692394"/>
            <a:ext cx="6920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“often unconscious acceptance that contradictions…could be positive and productive”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94F35F-4650-ED43-A8C9-7EE167C9F91C}"/>
              </a:ext>
            </a:extLst>
          </p:cNvPr>
          <p:cNvSpPr/>
          <p:nvPr/>
        </p:nvSpPr>
        <p:spPr>
          <a:xfrm>
            <a:off x="5558971" y="411280"/>
            <a:ext cx="6313715" cy="1263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Maria Rosa </a:t>
            </a:r>
            <a:r>
              <a:rPr lang="en-US" sz="3200" dirty="0" err="1"/>
              <a:t>Menocal</a:t>
            </a:r>
            <a:r>
              <a:rPr lang="en-US" sz="3200" dirty="0"/>
              <a:t>,</a:t>
            </a:r>
            <a:r>
              <a:rPr lang="en-US" sz="3200" i="1" dirty="0"/>
              <a:t> The Ornament of the World</a:t>
            </a:r>
            <a:r>
              <a:rPr lang="en-US" sz="3200" dirty="0"/>
              <a:t> (2001)</a:t>
            </a:r>
          </a:p>
        </p:txBody>
      </p:sp>
    </p:spTree>
    <p:extLst>
      <p:ext uri="{BB962C8B-B14F-4D97-AF65-F5344CB8AC3E}">
        <p14:creationId xmlns:p14="http://schemas.microsoft.com/office/powerpoint/2010/main" val="35031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271C7B93-BE62-DE49-94B9-365B8D2A6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6" r="869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9D7C9-979D-FB4F-9844-B5BED13489B4}"/>
              </a:ext>
            </a:extLst>
          </p:cNvPr>
          <p:cNvSpPr txBox="1"/>
          <p:nvPr/>
        </p:nvSpPr>
        <p:spPr>
          <a:xfrm>
            <a:off x="7531610" y="1494971"/>
            <a:ext cx="4355590" cy="4681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“The relationship between Islam and the West includes centuries of co-existence and cooperation, but also conflict and religious wars.”</a:t>
            </a:r>
            <a:endParaRPr lang="en-US" sz="3200" b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500" dirty="0"/>
              <a:t>“Islam has a proud tradition of tolerance. We see it in the history of Andalusia and Cordoba.”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9A0C-967E-9C42-A139-A45FF121D83F}"/>
              </a:ext>
            </a:extLst>
          </p:cNvPr>
          <p:cNvSpPr txBox="1"/>
          <p:nvPr/>
        </p:nvSpPr>
        <p:spPr>
          <a:xfrm>
            <a:off x="5254171" y="332377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43850-554D-EB4A-A733-0642104BC681}"/>
              </a:ext>
            </a:extLst>
          </p:cNvPr>
          <p:cNvSpPr txBox="1"/>
          <p:nvPr/>
        </p:nvSpPr>
        <p:spPr>
          <a:xfrm>
            <a:off x="8447314" y="5805714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Barack Obama (2008)</a:t>
            </a:r>
          </a:p>
        </p:txBody>
      </p:sp>
    </p:spTree>
    <p:extLst>
      <p:ext uri="{BB962C8B-B14F-4D97-AF65-F5344CB8AC3E}">
        <p14:creationId xmlns:p14="http://schemas.microsoft.com/office/powerpoint/2010/main" val="209006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Description automatically generated with medium confidence">
            <a:extLst>
              <a:ext uri="{FF2B5EF4-FFF2-40B4-BE49-F238E27FC236}">
                <a16:creationId xmlns:a16="http://schemas.microsoft.com/office/drawing/2014/main" id="{07E25787-BA33-5C4F-A742-96D19B010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3" r="17618"/>
          <a:stretch/>
        </p:blipFill>
        <p:spPr>
          <a:xfrm>
            <a:off x="899886" y="0"/>
            <a:ext cx="48187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5A3E9-41EF-2648-9393-F020B91431AD}"/>
              </a:ext>
            </a:extLst>
          </p:cNvPr>
          <p:cNvSpPr txBox="1"/>
          <p:nvPr/>
        </p:nvSpPr>
        <p:spPr>
          <a:xfrm>
            <a:off x="5849257" y="1352990"/>
            <a:ext cx="63427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“…by definition a subaltern group, a fourth or fifth-class marginalized people in a hierarchical society…victims of an extortion system that gave them the choice that gangsters give to their victims: pay to be protected or else.”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“in cultural terms alone, the invasion, conquest, and colonization of Christian Spain during the first half of the eighth century…was a disaster for the Christian population…”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b="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B9944-AA19-FB4D-9810-329CB27349A9}"/>
              </a:ext>
            </a:extLst>
          </p:cNvPr>
          <p:cNvSpPr/>
          <p:nvPr/>
        </p:nvSpPr>
        <p:spPr>
          <a:xfrm>
            <a:off x="5994400" y="101600"/>
            <a:ext cx="6008914" cy="125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Dario Fernández-</a:t>
            </a:r>
            <a:r>
              <a:rPr lang="en-US" sz="3200" dirty="0" err="1"/>
              <a:t>Morera</a:t>
            </a:r>
            <a:r>
              <a:rPr lang="en-US" sz="3200" dirty="0"/>
              <a:t>, </a:t>
            </a:r>
            <a:r>
              <a:rPr lang="en-US" sz="3200" i="1" dirty="0"/>
              <a:t>The Myth of the Andalusian Paradise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17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D5C3ECA-A69A-BA4E-8202-FC7E4D4A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8" y="457200"/>
            <a:ext cx="101600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33F70-FC3E-1948-8A42-FED05F7B9C95}"/>
              </a:ext>
            </a:extLst>
          </p:cNvPr>
          <p:cNvSpPr txBox="1"/>
          <p:nvPr/>
        </p:nvSpPr>
        <p:spPr>
          <a:xfrm>
            <a:off x="804929" y="273520"/>
            <a:ext cx="4738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Podcast Episodes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70C548-9A99-394F-BC79-24A19F53DB7E}"/>
              </a:ext>
            </a:extLst>
          </p:cNvPr>
          <p:cNvSpPr/>
          <p:nvPr/>
        </p:nvSpPr>
        <p:spPr>
          <a:xfrm>
            <a:off x="534472" y="489397"/>
            <a:ext cx="270457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1E5A1-DACE-6A44-849F-FC15F1C1B6F2}"/>
              </a:ext>
            </a:extLst>
          </p:cNvPr>
          <p:cNvSpPr txBox="1"/>
          <p:nvPr/>
        </p:nvSpPr>
        <p:spPr>
          <a:xfrm>
            <a:off x="1041042" y="1429555"/>
            <a:ext cx="101099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“Convivencia” with Dr. Sarah </a:t>
            </a:r>
            <a:r>
              <a:rPr lang="en-US" sz="4000" dirty="0" err="1"/>
              <a:t>Ifft</a:t>
            </a:r>
            <a:r>
              <a:rPr lang="en-US" sz="4000" dirty="0"/>
              <a:t> Decker and Dr. Alexandra </a:t>
            </a:r>
            <a:r>
              <a:rPr lang="en-US" sz="4000" dirty="0" err="1"/>
              <a:t>Guerson</a:t>
            </a:r>
            <a:endParaRPr lang="en-US" sz="4000" dirty="0"/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“Reconquista” with Dr. Miriam </a:t>
            </a:r>
            <a:r>
              <a:rPr lang="en-US" sz="4000" dirty="0" err="1"/>
              <a:t>Shadis</a:t>
            </a:r>
            <a:endParaRPr lang="en-US" sz="4000" dirty="0"/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“Unification and Conversion” with Dr. Mark Meyerson</a:t>
            </a:r>
          </a:p>
        </p:txBody>
      </p:sp>
    </p:spTree>
    <p:extLst>
      <p:ext uri="{BB962C8B-B14F-4D97-AF65-F5344CB8AC3E}">
        <p14:creationId xmlns:p14="http://schemas.microsoft.com/office/powerpoint/2010/main" val="128226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D7221AE-98D5-1B48-8CDE-CDFBBE03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0" r="1" b="1007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BF669-FE7E-1841-8E3B-8391103AF8F9}"/>
              </a:ext>
            </a:extLst>
          </p:cNvPr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Ungrading</a:t>
            </a:r>
            <a:endParaRPr lang="en-US" sz="7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91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36B35FB-7D42-A841-A014-BF15691AB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45658"/>
              </p:ext>
            </p:extLst>
          </p:nvPr>
        </p:nvGraphicFramePr>
        <p:xfrm>
          <a:off x="37737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90C074-F531-B847-9461-09B399650A26}"/>
              </a:ext>
            </a:extLst>
          </p:cNvPr>
          <p:cNvSpPr/>
          <p:nvPr/>
        </p:nvSpPr>
        <p:spPr>
          <a:xfrm>
            <a:off x="8810171" y="1476827"/>
            <a:ext cx="2902858" cy="3904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Research Project Assessment</a:t>
            </a:r>
          </a:p>
        </p:txBody>
      </p:sp>
    </p:spTree>
    <p:extLst>
      <p:ext uri="{BB962C8B-B14F-4D97-AF65-F5344CB8AC3E}">
        <p14:creationId xmlns:p14="http://schemas.microsoft.com/office/powerpoint/2010/main" val="398171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297F63-3A4B-CD49-8349-FB59EE067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7" r="-1" b="19462"/>
          <a:stretch/>
        </p:blipFill>
        <p:spPr>
          <a:xfrm>
            <a:off x="321733" y="118533"/>
            <a:ext cx="11548534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E4A1A9-5E97-914E-9BCF-48DB8B1AF1F4}"/>
              </a:ext>
            </a:extLst>
          </p:cNvPr>
          <p:cNvSpPr/>
          <p:nvPr/>
        </p:nvSpPr>
        <p:spPr>
          <a:xfrm>
            <a:off x="1" y="5537201"/>
            <a:ext cx="12192000" cy="13207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Jesse </a:t>
            </a:r>
            <a:r>
              <a:rPr lang="en-US" sz="2800" dirty="0" err="1"/>
              <a:t>Stommel</a:t>
            </a:r>
            <a:r>
              <a:rPr lang="en-US" sz="2800" dirty="0"/>
              <a:t>, “Why I don’t grade” </a:t>
            </a:r>
          </a:p>
          <a:p>
            <a:pPr algn="ctr"/>
            <a:r>
              <a:rPr lang="en-US" sz="2800" dirty="0"/>
              <a:t>https://</a:t>
            </a:r>
            <a:r>
              <a:rPr lang="en-US" sz="2800" dirty="0" err="1"/>
              <a:t>www.jessestommel.com</a:t>
            </a:r>
            <a:r>
              <a:rPr lang="en-US" sz="2800" dirty="0"/>
              <a:t>/why-</a:t>
            </a:r>
            <a:r>
              <a:rPr lang="en-US" sz="2800" dirty="0" err="1"/>
              <a:t>i</a:t>
            </a:r>
            <a:r>
              <a:rPr lang="en-US" sz="2800" dirty="0"/>
              <a:t>-</a:t>
            </a:r>
            <a:r>
              <a:rPr lang="en-US" sz="2800" dirty="0" err="1"/>
              <a:t>dont</a:t>
            </a:r>
            <a:r>
              <a:rPr lang="en-US" sz="2800" dirty="0"/>
              <a:t>-grade/</a:t>
            </a:r>
          </a:p>
        </p:txBody>
      </p:sp>
    </p:spTree>
    <p:extLst>
      <p:ext uri="{BB962C8B-B14F-4D97-AF65-F5344CB8AC3E}">
        <p14:creationId xmlns:p14="http://schemas.microsoft.com/office/powerpoint/2010/main" val="272050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F49FDB55-02A7-9642-8ED9-AD2006A7D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5" b="1538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93880F31-33D1-554F-BF83-6C2640FF3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r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36D229-B068-FB4A-B6AB-00ACB02CC3B5}"/>
              </a:ext>
            </a:extLst>
          </p:cNvPr>
          <p:cNvSpPr/>
          <p:nvPr/>
        </p:nvSpPr>
        <p:spPr>
          <a:xfrm>
            <a:off x="8447314" y="595086"/>
            <a:ext cx="3497943" cy="5747657"/>
          </a:xfrm>
          <a:prstGeom prst="rect">
            <a:avLst/>
          </a:prstGeom>
          <a:solidFill>
            <a:schemeClr val="accent1">
              <a:alpha val="784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The Idea of “Spain”</a:t>
            </a:r>
          </a:p>
        </p:txBody>
      </p:sp>
    </p:spTree>
    <p:extLst>
      <p:ext uri="{BB962C8B-B14F-4D97-AF65-F5344CB8AC3E}">
        <p14:creationId xmlns:p14="http://schemas.microsoft.com/office/powerpoint/2010/main" val="116090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531</Words>
  <Application>Microsoft Macintosh PowerPoint</Application>
  <PresentationFormat>Widescreen</PresentationFormat>
  <Paragraphs>78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15</cp:revision>
  <dcterms:created xsi:type="dcterms:W3CDTF">2021-05-10T23:38:24Z</dcterms:created>
  <dcterms:modified xsi:type="dcterms:W3CDTF">2021-05-11T02:41:14Z</dcterms:modified>
</cp:coreProperties>
</file>